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75" r:id="rId9"/>
    <p:sldId id="1748" r:id="rId10"/>
    <p:sldId id="1750" r:id="rId11"/>
    <p:sldId id="1771" r:id="rId12"/>
    <p:sldId id="1752" r:id="rId13"/>
    <p:sldId id="1770" r:id="rId14"/>
    <p:sldId id="1753" r:id="rId15"/>
    <p:sldId id="1783" r:id="rId16"/>
    <p:sldId id="1766" r:id="rId17"/>
    <p:sldId id="1755" r:id="rId18"/>
    <p:sldId id="1772" r:id="rId19"/>
    <p:sldId id="1776" r:id="rId20"/>
    <p:sldId id="1773" r:id="rId21"/>
    <p:sldId id="1758" r:id="rId22"/>
    <p:sldId id="1782" r:id="rId23"/>
    <p:sldId id="1769" r:id="rId24"/>
    <p:sldId id="1759" r:id="rId25"/>
    <p:sldId id="1767" r:id="rId26"/>
    <p:sldId id="1777" r:id="rId27"/>
    <p:sldId id="1751" r:id="rId28"/>
    <p:sldId id="1778" r:id="rId29"/>
    <p:sldId id="1779" r:id="rId30"/>
    <p:sldId id="1780" r:id="rId31"/>
    <p:sldId id="1781" r:id="rId32"/>
    <p:sldId id="1756" r:id="rId33"/>
    <p:sldId id="1762"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ldId id="256"/>
            <p14:sldId id="1775"/>
            <p14:sldId id="1748"/>
            <p14:sldId id="1750"/>
            <p14:sldId id="1771"/>
            <p14:sldId id="1752"/>
            <p14:sldId id="1770"/>
            <p14:sldId id="1753"/>
            <p14:sldId id="1783"/>
            <p14:sldId id="1766"/>
            <p14:sldId id="1755"/>
            <p14:sldId id="1772"/>
            <p14:sldId id="1776"/>
            <p14:sldId id="1773"/>
            <p14:sldId id="1758"/>
            <p14:sldId id="1782"/>
            <p14:sldId id="1769"/>
            <p14:sldId id="1759"/>
            <p14:sldId id="1767"/>
            <p14:sldId id="1777"/>
            <p14:sldId id="1751"/>
            <p14:sldId id="1778"/>
            <p14:sldId id="1779"/>
            <p14:sldId id="1780"/>
            <p14:sldId id="1781"/>
            <p14:sldId id="1756"/>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12" autoAdjust="0"/>
    <p:restoredTop sz="68163" autoAdjust="0"/>
  </p:normalViewPr>
  <p:slideViewPr>
    <p:cSldViewPr snapToGrid="0">
      <p:cViewPr varScale="1">
        <p:scale>
          <a:sx n="44" d="100"/>
          <a:sy n="44" d="100"/>
        </p:scale>
        <p:origin x="732"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10/6/2022 12:33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10/6/2022 12:32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37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106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2186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197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Like most of us, you work for a company where you are required to build Microsoft Power BI reports. The data resides in several different databases and files. These data repositories are different from each other, some are in Microsoft SQL Server, some are in Microsoft Excel, but all the data is related.</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Before you can create reports, you must first extract data from the various data sources. Interacting with SQL Server is different from Excel, so you should learn the nuances of both systems. After you’ve learned the particulars of each system, you can use Power Query (the query engine used by Power BI and Excel) to help you clean the data, such as renaming columns, replacing values, removing errors, and combining query results. </a:t>
            </a:r>
          </a:p>
          <a:p>
            <a:endParaRPr lang="en-US" b="0" i="0" dirty="0">
              <a:solidFill>
                <a:srgbClr val="D4D4D4"/>
              </a:solidFill>
              <a:effectLst/>
              <a:latin typeface="-apple-system"/>
            </a:endParaRPr>
          </a:p>
          <a:p>
            <a:r>
              <a:rPr lang="en-US" b="0" i="0" dirty="0">
                <a:solidFill>
                  <a:srgbClr val="D4D4D4"/>
                </a:solidFill>
                <a:effectLst/>
                <a:latin typeface="-apple-system"/>
              </a:rPr>
              <a:t>After the data has been cleaned and organized, you are ready to build reports in Power BI. Finally, you will publish your combined dataset and reports to Power BI service (PBIS). From there, other people can use your dataset and build their own reports or they can use the reports that you’ve already built. Additionally, if someone else built a dataset that you'd like to use, you can build reports from that, too!</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Organizations often export and store data in files. One possible file format is a flat file. A flat file is a type of file that has only one data table and every row of data is in the same structure. The file does not contain hierarchies. Likely, you're familiar with the most common types of flat files, which are comma-separated values (.csv) files, delimited text (.txt) files, and fixed width files. Another type of file would be the output files from different applications, like Microsoft Excel workbooks (.xlsx). </a:t>
            </a:r>
            <a:r>
              <a:rPr lang="en-US" b="0" i="0" dirty="0">
                <a:effectLst/>
                <a:latin typeface="Segoe UI" panose="020B0502040204020203" pitchFamily="34" charset="0"/>
              </a:rPr>
              <a:t>Power BI Desktop allows you to get data from many types of files.</a:t>
            </a:r>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Determine the location of the file: </a:t>
            </a:r>
            <a:r>
              <a:rPr lang="en-US" b="0" i="0" dirty="0">
                <a:effectLst/>
                <a:latin typeface="Segoe UI" panose="020B0502040204020203" pitchFamily="34" charset="0"/>
              </a:rPr>
              <a:t>The first step is to determine which file location that you want to use to export and store your data (local, OneDrive, SharePoint).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Connect to the data file: </a:t>
            </a: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tab, select </a:t>
            </a:r>
            <a:r>
              <a:rPr lang="en-US" b="1" i="0" dirty="0">
                <a:effectLst/>
                <a:latin typeface="Segoe UI" panose="020B0502040204020203" pitchFamily="34" charset="0"/>
              </a:rPr>
              <a:t>Get data</a:t>
            </a:r>
            <a:r>
              <a:rPr lang="en-US" b="0" i="0" dirty="0">
                <a:effectLst/>
                <a:latin typeface="Segoe UI" panose="020B0502040204020203" pitchFamily="34" charset="0"/>
              </a:rPr>
              <a:t>. In the list that displays, select the option that you require, such as </a:t>
            </a:r>
            <a:r>
              <a:rPr lang="en-US" b="1" i="0" dirty="0">
                <a:effectLst/>
                <a:latin typeface="Segoe UI" panose="020B0502040204020203" pitchFamily="34" charset="0"/>
              </a:rPr>
              <a:t>Text/CSV</a:t>
            </a:r>
            <a:r>
              <a:rPr lang="en-US" b="0" i="0" dirty="0">
                <a:effectLst/>
                <a:latin typeface="Segoe UI" panose="020B0502040204020203" pitchFamily="34" charset="0"/>
              </a:rPr>
              <a:t> or </a:t>
            </a:r>
            <a:r>
              <a:rPr lang="en-US" b="1" i="0" dirty="0">
                <a:effectLst/>
                <a:latin typeface="Segoe UI" panose="020B0502040204020203" pitchFamily="34" charset="0"/>
              </a:rPr>
              <a:t>XML</a:t>
            </a:r>
            <a:r>
              <a:rPr lang="en-US" b="0" i="0" dirty="0">
                <a:effectLst/>
                <a:latin typeface="Segoe UI" panose="020B0502040204020203" pitchFamily="34" charset="0"/>
              </a:rPr>
              <a: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Select the data in the file to import: </a:t>
            </a:r>
            <a:r>
              <a:rPr lang="en-US" b="0" i="0" dirty="0">
                <a:effectLst/>
                <a:latin typeface="Segoe UI" panose="020B0502040204020203" pitchFamily="34" charset="0"/>
              </a:rPr>
              <a:t>Select the check box(es) of the table(s) that you want to bring in to Power BI. This selection activates the </a:t>
            </a:r>
            <a:r>
              <a:rPr lang="en-US" b="1" i="0" dirty="0">
                <a:effectLst/>
                <a:latin typeface="Segoe UI" panose="020B0502040204020203" pitchFamily="34" charset="0"/>
              </a:rPr>
              <a:t>Load</a:t>
            </a:r>
            <a:r>
              <a:rPr lang="en-US" b="0" i="0" dirty="0">
                <a:effectLst/>
                <a:latin typeface="Segoe UI" panose="020B0502040204020203" pitchFamily="34" charset="0"/>
              </a:rPr>
              <a:t> and </a:t>
            </a:r>
            <a:r>
              <a:rPr lang="en-US" b="1" i="0" dirty="0">
                <a:effectLst/>
                <a:latin typeface="Segoe UI" panose="020B0502040204020203" pitchFamily="34" charset="0"/>
              </a:rPr>
              <a:t>Transform Data</a:t>
            </a:r>
            <a:r>
              <a:rPr lang="en-US" b="0" i="0" dirty="0">
                <a:effectLst/>
                <a:latin typeface="Segoe UI" panose="020B0502040204020203" pitchFamily="34" charset="0"/>
              </a:rPr>
              <a:t> buttons.</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(Optional) Change the source file: </a:t>
            </a:r>
            <a:r>
              <a:rPr lang="en-US" b="0" i="0" dirty="0">
                <a:effectLst/>
                <a:latin typeface="Segoe UI" panose="020B0502040204020203" pitchFamily="34" charset="0"/>
              </a:rPr>
              <a:t>You might have to change the location of a source file for a data source during development, or if a file storage location changes.</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effectLst/>
                <a:latin typeface="Segoe UI" panose="020B0502040204020203" pitchFamily="34" charset="0"/>
              </a:rPr>
              <a:t>WARNING</a:t>
            </a:r>
            <a:r>
              <a:rPr lang="en-US" b="0" i="0" dirty="0">
                <a:effectLst/>
                <a:latin typeface="Segoe UI" panose="020B0502040204020203" pitchFamily="34" charset="0"/>
              </a:rPr>
              <a:t>: If you are changing a file path, make sure that you reconnect to the same file with the same file structure. Any structural changes to a file, such as deleting or renaming columns in the source file, will break the reporting model.</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If your organization uses a relational database to record its sales transactions, you can use Power BI Desktop to establish a connection to your organization's relational database, rather than getting data from individual flat files.</a:t>
            </a:r>
          </a:p>
          <a:p>
            <a:endParaRPr lang="en-US" b="0" i="0" dirty="0">
              <a:solidFill>
                <a:srgbClr val="D4D4D4"/>
              </a:solidFill>
              <a:effectLst/>
              <a:latin typeface="-apple-system"/>
            </a:endParaRPr>
          </a:p>
          <a:p>
            <a:r>
              <a:rPr lang="en-US" b="0" i="0" dirty="0">
                <a:solidFill>
                  <a:srgbClr val="D4D4D4"/>
                </a:solidFill>
                <a:effectLst/>
                <a:latin typeface="-apple-system"/>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the relational data store</a:t>
            </a:r>
            <a:r>
              <a:rPr lang="en-US" b="0" i="0" dirty="0">
                <a:solidFill>
                  <a:srgbClr val="D4D4D4"/>
                </a:solidFill>
                <a:effectLst/>
                <a:latin typeface="-apple-system"/>
              </a:rPr>
              <a:t>: </a:t>
            </a:r>
            <a:r>
              <a:rPr lang="en-US" b="0" i="0" dirty="0">
                <a:effectLst/>
                <a:latin typeface="Segoe UI" panose="020B0502040204020203" pitchFamily="34" charset="0"/>
              </a:rPr>
              <a:t>Use </a:t>
            </a:r>
            <a:r>
              <a:rPr lang="en-US" b="1" i="0" dirty="0">
                <a:effectLst/>
                <a:latin typeface="Segoe UI" panose="020B0502040204020203" pitchFamily="34" charset="0"/>
              </a:rPr>
              <a:t>Get data</a:t>
            </a:r>
            <a:r>
              <a:rPr lang="en-US" b="0" i="0" dirty="0">
                <a:effectLst/>
                <a:latin typeface="Segoe UI" panose="020B0502040204020203" pitchFamily="34" charset="0"/>
              </a:rPr>
              <a:t> in Power BI Desktop and select the applicable option for your relational database.</a:t>
            </a:r>
            <a:endParaRPr lang="en-US" b="0" i="0" dirty="0">
              <a:solidFill>
                <a:srgbClr val="D4D4D4"/>
              </a:solidFill>
              <a:effectLst/>
              <a:latin typeface="-apple-system"/>
            </a:endParaRPr>
          </a:p>
          <a:p>
            <a:pPr marL="171450" indent="-171450">
              <a:buFont typeface="Arial" panose="020B0604020202020204" pitchFamily="34" charset="0"/>
              <a:buChar char="•"/>
            </a:pPr>
            <a:r>
              <a:rPr lang="en-US" b="1" dirty="0"/>
              <a:t>Select the data to import</a:t>
            </a:r>
            <a:r>
              <a:rPr lang="en-US" dirty="0"/>
              <a:t>: </a:t>
            </a:r>
            <a:r>
              <a:rPr lang="en-US" b="0" i="0" dirty="0">
                <a:effectLst/>
                <a:latin typeface="Segoe UI" panose="020B0502040204020203" pitchFamily="34" charset="0"/>
              </a:rPr>
              <a:t>Select a table or entity to preview its contents and make sure that the correct data will be loaded into the Power BI model.</a:t>
            </a:r>
            <a:endParaRPr lang="en-US" dirty="0"/>
          </a:p>
          <a:p>
            <a:pPr marL="171450" indent="-171450">
              <a:buFont typeface="Arial" panose="020B0604020202020204" pitchFamily="34" charset="0"/>
              <a:buChar char="•"/>
            </a:pPr>
            <a:r>
              <a:rPr lang="en-US" b="1" dirty="0"/>
              <a:t>(Optional) Import data by writing a SQL Query</a:t>
            </a:r>
            <a:r>
              <a:rPr lang="en-US" dirty="0"/>
              <a:t>: </a:t>
            </a:r>
            <a:r>
              <a:rPr lang="en-US" b="0" i="0" dirty="0">
                <a:effectLst/>
                <a:latin typeface="Segoe UI" panose="020B0502040204020203" pitchFamily="34" charset="0"/>
              </a:rPr>
              <a:t>Another way you can import data is to write an SQL query to specify only the tables and columns that you need.</a:t>
            </a:r>
            <a:endParaRPr lang="en-US" dirty="0"/>
          </a:p>
          <a:p>
            <a:pPr marL="171450" indent="-171450">
              <a:buFont typeface="Arial" panose="020B0604020202020204" pitchFamily="34" charset="0"/>
              <a:buChar char="•"/>
            </a:pPr>
            <a:r>
              <a:rPr lang="en-US" b="1" dirty="0"/>
              <a:t>(Optional) Change data source settings</a:t>
            </a:r>
            <a:r>
              <a:rPr lang="en-US" dirty="0"/>
              <a:t>: </a:t>
            </a:r>
            <a:r>
              <a:rPr lang="en-US" b="0" i="0" dirty="0">
                <a:effectLst/>
                <a:latin typeface="Segoe UI" panose="020B0502040204020203" pitchFamily="34" charset="0"/>
              </a:rPr>
              <a:t>After you create a data source connection and load data into Power BI Desktop, you can return and change your connection settings at any time.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Some organization don't use a relational database but instead use a </a:t>
            </a:r>
            <a:r>
              <a:rPr lang="en-US" b="0" i="1" dirty="0">
                <a:effectLst/>
                <a:latin typeface="Segoe UI" panose="020B0502040204020203" pitchFamily="34" charset="0"/>
              </a:rPr>
              <a:t>NoSQL</a:t>
            </a:r>
            <a:r>
              <a:rPr lang="en-US" b="0" i="0" dirty="0">
                <a:effectLst/>
                <a:latin typeface="Segoe UI" panose="020B0502040204020203" pitchFamily="34" charset="0"/>
              </a:rPr>
              <a:t> database. A NoSQL database (also referred to as non-SQL, not only SQL or </a:t>
            </a:r>
            <a:r>
              <a:rPr lang="en-US" b="0" i="1" dirty="0">
                <a:effectLst/>
                <a:latin typeface="Segoe UI" panose="020B0502040204020203" pitchFamily="34" charset="0"/>
              </a:rPr>
              <a:t>non-relational</a:t>
            </a:r>
            <a:r>
              <a:rPr lang="en-US" b="0" i="0" dirty="0">
                <a:effectLst/>
                <a:latin typeface="Segoe UI" panose="020B0502040204020203" pitchFamily="34" charset="0"/>
              </a:rPr>
              <a:t>) is a flexible type of database that does not use tables to store data.</a:t>
            </a:r>
          </a:p>
          <a:p>
            <a:endParaRPr lang="en-US" b="0" i="0" dirty="0">
              <a:solidFill>
                <a:srgbClr val="D4D4D4"/>
              </a:solidFill>
              <a:effectLst/>
              <a:latin typeface="-apple-system"/>
            </a:endParaRPr>
          </a:p>
          <a:p>
            <a:r>
              <a:rPr lang="en-US" b="0" i="0" dirty="0">
                <a:solidFill>
                  <a:srgbClr val="D4D4D4"/>
                </a:solidFill>
                <a:effectLst/>
                <a:latin typeface="-apple-system"/>
              </a:rPr>
              <a:t>Examples include Azure </a:t>
            </a:r>
            <a:r>
              <a:rPr lang="en-US" b="0" i="0" dirty="0" err="1">
                <a:solidFill>
                  <a:srgbClr val="D4D4D4"/>
                </a:solidFill>
                <a:effectLst/>
                <a:latin typeface="-apple-system"/>
              </a:rPr>
              <a:t>CosmosDB</a:t>
            </a:r>
            <a:r>
              <a:rPr lang="en-US" b="0" i="0" dirty="0">
                <a:solidFill>
                  <a:srgbClr val="D4D4D4"/>
                </a:solidFill>
                <a:effectLst/>
                <a:latin typeface="-apple-system"/>
              </a:rPr>
              <a:t>, Azure Blob/Table storage, MongoDB.</a:t>
            </a:r>
          </a:p>
          <a:p>
            <a:endParaRPr lang="en-US" b="0" i="0" dirty="0">
              <a:solidFill>
                <a:srgbClr val="D4D4D4"/>
              </a:solidFill>
              <a:effectLst/>
              <a:latin typeface="-apple-system"/>
            </a:endParaRPr>
          </a:p>
          <a:p>
            <a:r>
              <a:rPr lang="en-US" b="0" i="0" dirty="0">
                <a:solidFill>
                  <a:srgbClr val="D4D4D4"/>
                </a:solidFill>
                <a:effectLst/>
                <a:latin typeface="-apple-system"/>
              </a:rPr>
              <a:t>With Power BI and Power Query Editor, you can ingest NoSQL data which resembles a table with rows and columns, and relate that data to other data sources.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a NoSQL database</a:t>
            </a:r>
            <a:r>
              <a:rPr lang="en-US" b="0" i="0" dirty="0">
                <a:solidFill>
                  <a:srgbClr val="D4D4D4"/>
                </a:solidFill>
                <a:effectLst/>
                <a:latin typeface="-apple-system"/>
              </a:rPr>
              <a:t>: In Get Data, select the Azure category, </a:t>
            </a:r>
            <a:r>
              <a:rPr lang="en-US" b="0" i="0" dirty="0">
                <a:effectLst/>
                <a:latin typeface="Segoe UI" panose="020B0502040204020203" pitchFamily="34" charset="0"/>
              </a:rPr>
              <a:t>select </a:t>
            </a:r>
            <a:r>
              <a:rPr lang="en-US" b="1" i="0" dirty="0">
                <a:effectLst/>
                <a:latin typeface="Segoe UI" panose="020B0502040204020203" pitchFamily="34" charset="0"/>
              </a:rPr>
              <a:t>Azure Cosmos </a:t>
            </a:r>
            <a:r>
              <a:rPr lang="en-US" b="1" i="0" dirty="0" err="1">
                <a:effectLst/>
                <a:latin typeface="Segoe UI" panose="020B0502040204020203" pitchFamily="34" charset="0"/>
              </a:rPr>
              <a:t>DB</a:t>
            </a:r>
            <a:r>
              <a:rPr lang="en-US" b="0" i="0" dirty="0" err="1">
                <a:effectLst/>
                <a:latin typeface="Segoe UI" panose="020B0502040204020203" pitchFamily="34" charset="0"/>
              </a:rPr>
              <a:t>,and</a:t>
            </a:r>
            <a:r>
              <a:rPr lang="en-US" b="0" i="0" dirty="0">
                <a:effectLst/>
                <a:latin typeface="Segoe UI" panose="020B0502040204020203" pitchFamily="34" charset="0"/>
              </a:rPr>
              <a:t> then select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Select the data</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table that you want to import. The preview pane only shows </a:t>
            </a:r>
            <a:r>
              <a:rPr lang="en-US" b="1" i="0" dirty="0">
                <a:effectLst/>
                <a:latin typeface="Segoe UI" panose="020B0502040204020203" pitchFamily="34" charset="0"/>
              </a:rPr>
              <a:t>Record</a:t>
            </a:r>
            <a:r>
              <a:rPr lang="en-US" b="0" i="0" dirty="0">
                <a:effectLst/>
                <a:latin typeface="Segoe UI" panose="020B0502040204020203" pitchFamily="34" charset="0"/>
              </a:rPr>
              <a:t> items because all records in the document are JSON documents and represented as a Record type in Power BI.</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Review the selected data</a:t>
            </a:r>
            <a:r>
              <a:rPr lang="en-US" b="0" i="0" dirty="0">
                <a:solidFill>
                  <a:srgbClr val="D4D4D4"/>
                </a:solidFill>
                <a:effectLst/>
                <a:latin typeface="Segoe UI" panose="020B0502040204020203" pitchFamily="34" charset="0"/>
              </a:rPr>
              <a:t>: To ensure you are satisfied with the data.</a:t>
            </a:r>
            <a:endParaRPr lang="en-US" b="0" i="0" dirty="0">
              <a:solidFill>
                <a:srgbClr val="D4D4D4"/>
              </a:solidFill>
              <a:effectLst/>
              <a:latin typeface="-apple-system"/>
            </a:endParaRPr>
          </a:p>
          <a:p>
            <a:pPr marL="171450" indent="-171450">
              <a:buFont typeface="Arial" panose="020B0604020202020204" pitchFamily="34" charset="0"/>
              <a:buChar char="•"/>
            </a:pPr>
            <a:endParaRPr lang="en-US" b="0" i="0" dirty="0">
              <a:solidFill>
                <a:srgbClr val="D4D4D4"/>
              </a:solidFill>
              <a:effectLst/>
              <a:latin typeface="-apple-system"/>
            </a:endParaRPr>
          </a:p>
          <a:p>
            <a:r>
              <a:rPr lang="en-US" b="0" i="0" dirty="0">
                <a:effectLst/>
                <a:latin typeface="Segoe UI" panose="020B0502040204020203" pitchFamily="34" charset="0"/>
              </a:rPr>
              <a:t>The data now resembles a table with rows and columns. Data from Cosmos DB can now be related to data from other data sources and can eventually be used in a Power BI report.</a:t>
            </a:r>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p>
          <a:p>
            <a:endParaRPr lang="en-US" b="0" i="0" dirty="0">
              <a:solidFill>
                <a:srgbClr val="D4D4D4"/>
              </a:solidFill>
              <a:effectLst/>
              <a:latin typeface="-apple-system"/>
            </a:endParaRPr>
          </a:p>
          <a:p>
            <a:r>
              <a:rPr lang="en-US" b="0" i="0" dirty="0">
                <a:effectLst/>
                <a:latin typeface="Segoe UI" panose="020B0502040204020203" pitchFamily="34" charset="0"/>
              </a:rPr>
              <a:t>When connecting to data in an application, you would begin in the same way as you would when connecting to the other data sources</a:t>
            </a:r>
            <a:r>
              <a:rPr lang="en-US" b="0" i="0" dirty="0">
                <a:solidFill>
                  <a:srgbClr val="D4D4D4"/>
                </a:solidFill>
                <a:effectLst/>
                <a:latin typeface="-apple-system"/>
              </a:rPr>
              <a: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data in an application</a:t>
            </a:r>
            <a:r>
              <a:rPr lang="en-US" b="0" i="0" dirty="0">
                <a:solidFill>
                  <a:srgbClr val="D4D4D4"/>
                </a:solidFill>
                <a:effectLst/>
                <a:latin typeface="-apple-system"/>
              </a:rPr>
              <a:t>: </a:t>
            </a:r>
            <a:r>
              <a:rPr lang="en-US" b="0" i="0" dirty="0">
                <a:effectLst/>
                <a:latin typeface="Segoe UI" panose="020B0502040204020203" pitchFamily="34" charset="0"/>
              </a:rPr>
              <a:t>Select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Then, select the option that you need from the </a:t>
            </a:r>
            <a:r>
              <a:rPr lang="en-US" b="1" i="0" dirty="0">
                <a:effectLst/>
                <a:latin typeface="Segoe UI" panose="020B0502040204020203" pitchFamily="34" charset="0"/>
              </a:rPr>
              <a:t>Online Services</a:t>
            </a:r>
            <a:r>
              <a:rPr lang="en-US" b="0" i="0" dirty="0">
                <a:effectLst/>
                <a:latin typeface="Segoe UI" panose="020B0502040204020203" pitchFamily="34" charset="0"/>
              </a:rPr>
              <a:t> category.</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Choose the application data to import</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list that you want to load into Power BI Desktop. Similar to when you import from other data sources, you have the option to automatically load your data into Power BI model or launch the Power Query Editor to transform your data before loading it.</a:t>
            </a:r>
            <a:endParaRPr lang="en-US" b="0" i="0" dirty="0">
              <a:solidFill>
                <a:srgbClr val="D4D4D4"/>
              </a:solidFill>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When you are satisfied with your data, select the </a:t>
            </a:r>
            <a:r>
              <a:rPr lang="en-US" b="1" i="0" dirty="0">
                <a:effectLst/>
                <a:latin typeface="Segoe UI" panose="020B0502040204020203" pitchFamily="34" charset="0"/>
              </a:rPr>
              <a:t>Close &amp; Apply</a:t>
            </a:r>
            <a:r>
              <a:rPr lang="en-US" b="0" i="0" dirty="0">
                <a:effectLst/>
                <a:latin typeface="Segoe UI" panose="020B0502040204020203" pitchFamily="34" charset="0"/>
              </a:rPr>
              <a:t> button to apply your changes and load your data into Power BI Desktop.</a:t>
            </a:r>
            <a:endParaRPr lang="en-US" b="0" i="0" dirty="0">
              <a:solidFill>
                <a:srgbClr val="D4D4D4"/>
              </a:solidFill>
              <a:effectLst/>
              <a:latin typeface="-apple-system"/>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p>
          <a:p>
            <a:endParaRPr lang="en-US" b="0" i="0" dirty="0">
              <a:solidFill>
                <a:srgbClr val="D4D4D4"/>
              </a:solidFill>
              <a:effectLst/>
              <a:latin typeface="-apple-system"/>
            </a:endParaRPr>
          </a:p>
          <a:p>
            <a:r>
              <a:rPr lang="en-US" b="0" i="0" dirty="0">
                <a:solidFill>
                  <a:srgbClr val="D4D4D4"/>
                </a:solidFill>
                <a:effectLst/>
                <a:latin typeface="-apple-system"/>
              </a:rPr>
              <a:t>Similar to a relational database, you can choose the tables that you want to use. If you want to directly query the Azure Analysis Services model, you can use DAX or MDX.</a:t>
            </a:r>
          </a:p>
          <a:p>
            <a:endParaRPr lang="en-US" b="0" i="0" dirty="0">
              <a:solidFill>
                <a:srgbClr val="D4D4D4"/>
              </a:solidFill>
              <a:effectLst/>
              <a:latin typeface="-apple-system"/>
            </a:endParaRPr>
          </a:p>
          <a:p>
            <a:pPr algn="l"/>
            <a:r>
              <a:rPr lang="en-US" b="0" i="0" dirty="0">
                <a:effectLst/>
                <a:latin typeface="Segoe UI" panose="020B0502040204020203" pitchFamily="34" charset="0"/>
              </a:rPr>
              <a:t>Notable differences between Azure Analysis Services cubes and SQL Server are:</a:t>
            </a:r>
          </a:p>
          <a:p>
            <a:pPr marL="171450" indent="-171450" algn="l">
              <a:buFont typeface="Arial" panose="020B0604020202020204" pitchFamily="34" charset="0"/>
              <a:buChar char="•"/>
            </a:pPr>
            <a:r>
              <a:rPr lang="en-US" b="0" i="0" dirty="0">
                <a:effectLst/>
                <a:latin typeface="Segoe UI" panose="020B0502040204020203" pitchFamily="34" charset="0"/>
              </a:rPr>
              <a:t>Analysis Services cubes have calculations already in the cube, which will be discussed in more detail later.</a:t>
            </a:r>
          </a:p>
          <a:p>
            <a:pPr marL="171450" indent="-171450" algn="l">
              <a:buFont typeface="Arial" panose="020B0604020202020204" pitchFamily="34" charset="0"/>
              <a:buChar char="•"/>
            </a:pPr>
            <a:r>
              <a:rPr lang="en-US" b="0" i="0" dirty="0">
                <a:effectLst/>
                <a:latin typeface="Segoe UI" panose="020B0502040204020203" pitchFamily="34" charset="0"/>
              </a:rPr>
              <a:t>If you don't need an entire table, you can query the data directly. Instead of using Transact-SQL (T-SQL) to query the data, like you would in SQL Server, you can use multi-dimensional expressions (MDX) or data analysis expressions (DAX).</a:t>
            </a:r>
          </a:p>
          <a:p>
            <a:pPr marL="171450" indent="-171450" algn="l">
              <a:buFont typeface="Arial" panose="020B0604020202020204" pitchFamily="34" charset="0"/>
              <a:buChar char="•"/>
            </a:pPr>
            <a:r>
              <a:rPr lang="en-US" b="0" i="0" dirty="0">
                <a:effectLst/>
                <a:latin typeface="Segoe UI" panose="020B0502040204020203" pitchFamily="34" charset="0"/>
              </a:rPr>
              <a:t>You don't need to use the </a:t>
            </a:r>
            <a:r>
              <a:rPr lang="en-US" b="1" i="0" dirty="0">
                <a:effectLst/>
                <a:latin typeface="Segoe UI" panose="020B0502040204020203" pitchFamily="34" charset="0"/>
              </a:rPr>
              <a:t>Get Data</a:t>
            </a:r>
            <a:r>
              <a:rPr lang="en-US" b="0" i="0" dirty="0">
                <a:effectLst/>
                <a:latin typeface="Segoe UI" panose="020B0502040204020203" pitchFamily="34" charset="0"/>
              </a:rPr>
              <a:t> button in Power BI Desktop.</a:t>
            </a:r>
          </a:p>
          <a:p>
            <a:endParaRPr lang="en-US" b="0" i="0" dirty="0">
              <a:solidFill>
                <a:srgbClr val="D4D4D4"/>
              </a:solidFill>
              <a:effectLst/>
              <a:latin typeface="-apple-system"/>
            </a:endParaRPr>
          </a:p>
          <a:p>
            <a:r>
              <a:rPr lang="en-US" b="1" i="0" dirty="0">
                <a:solidFill>
                  <a:srgbClr val="D4D4D4"/>
                </a:solidFill>
                <a:effectLst/>
                <a:latin typeface="-apple-system"/>
              </a:rPr>
              <a:t>Getting data from AAS</a:t>
            </a:r>
            <a:r>
              <a:rPr lang="en-US" b="0" i="0" dirty="0">
                <a:solidFill>
                  <a:srgbClr val="D4D4D4"/>
                </a:solidFill>
                <a:effectLst/>
                <a:latin typeface="-apple-system"/>
              </a:rPr>
              <a:t>:</a:t>
            </a:r>
          </a:p>
          <a:p>
            <a:pPr marL="171450" indent="-171450">
              <a:buFont typeface="Arial" panose="020B0604020202020204" pitchFamily="34" charset="0"/>
              <a:buChar char="•"/>
            </a:pPr>
            <a:r>
              <a:rPr lang="en-US" b="1" dirty="0"/>
              <a:t>Connect to data in AAS</a:t>
            </a:r>
            <a:r>
              <a:rPr lang="en-US" dirty="0"/>
              <a:t>: </a:t>
            </a:r>
            <a:r>
              <a:rPr lang="en-US" b="0" i="0" dirty="0">
                <a:effectLst/>
                <a:latin typeface="Segoe UI" panose="020B0502040204020203" pitchFamily="34" charset="0"/>
              </a:rPr>
              <a:t>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When you select </a:t>
            </a:r>
            <a:r>
              <a:rPr lang="en-US" b="1" i="0" dirty="0">
                <a:effectLst/>
                <a:latin typeface="Segoe UI" panose="020B0502040204020203" pitchFamily="34" charset="0"/>
              </a:rPr>
              <a:t>Analysis Services</a:t>
            </a:r>
            <a:r>
              <a:rPr lang="en-US" b="0" i="0" dirty="0">
                <a:effectLst/>
                <a:latin typeface="Segoe UI" panose="020B0502040204020203" pitchFamily="34" charset="0"/>
              </a:rPr>
              <a:t>, you are prompted for the server address and the database name with two options: </a:t>
            </a:r>
            <a:r>
              <a:rPr lang="en-US" b="1" i="0" dirty="0">
                <a:effectLst/>
                <a:latin typeface="Segoe UI" panose="020B0502040204020203" pitchFamily="34" charset="0"/>
              </a:rPr>
              <a:t>Import</a:t>
            </a:r>
            <a:r>
              <a:rPr lang="en-US" b="0" i="0" dirty="0">
                <a:effectLst/>
                <a:latin typeface="Segoe UI" panose="020B0502040204020203" pitchFamily="34" charset="0"/>
              </a:rPr>
              <a:t> and </a:t>
            </a:r>
            <a:r>
              <a:rPr lang="en-US" b="1" i="0" dirty="0">
                <a:effectLst/>
                <a:latin typeface="Segoe UI" panose="020B0502040204020203" pitchFamily="34" charset="0"/>
              </a:rPr>
              <a:t>Connect live</a:t>
            </a:r>
            <a:endParaRPr lang="en-US" dirty="0"/>
          </a:p>
          <a:p>
            <a:pPr marL="171450" indent="-171450">
              <a:buFont typeface="Arial" panose="020B0604020202020204" pitchFamily="34" charset="0"/>
              <a:buChar char="•"/>
            </a:pPr>
            <a:r>
              <a:rPr lang="en-US" b="1" dirty="0"/>
              <a:t>Choose the tables you want to use</a:t>
            </a:r>
            <a:r>
              <a:rPr lang="en-US" dirty="0"/>
              <a:t>: </a:t>
            </a:r>
            <a:r>
              <a:rPr lang="en-US" b="0" i="0" dirty="0">
                <a:effectLst/>
                <a:latin typeface="Segoe UI" panose="020B0502040204020203" pitchFamily="34" charset="0"/>
              </a:rPr>
              <a:t>Similar to a relational database, you can choose the tables that you want to use. If you want to directly query the Azure Analysis Services model, you can use DAX or MDX.</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0" dirty="0">
                <a:effectLst/>
                <a:latin typeface="Segoe UI" panose="020B0502040204020203" pitchFamily="34" charset="0"/>
              </a:rPr>
              <a:t>Connect live</a:t>
            </a:r>
            <a:r>
              <a:rPr lang="en-US" b="0" i="0" dirty="0">
                <a:effectLst/>
                <a:latin typeface="Segoe UI" panose="020B0502040204020203" pitchFamily="34" charset="0"/>
              </a:rPr>
              <a:t> is a new option in Azure Analysis Services. Azure Analysis Services uses the tabular model and DAX to build calculations, similar to Power BI.</a:t>
            </a:r>
          </a:p>
          <a:p>
            <a:pPr marL="0" indent="0">
              <a:buFont typeface="Arial" panose="020B0604020202020204" pitchFamily="34" charset="0"/>
              <a:buNone/>
            </a:pPr>
            <a:endParaRPr lang="en-US" b="0" i="0" dirty="0">
              <a:effectLst/>
              <a:latin typeface="Segoe UI" panose="020B0502040204020203" pitchFamily="34" charset="0"/>
            </a:endParaRPr>
          </a:p>
          <a:p>
            <a:r>
              <a:rPr lang="en-US" b="0" i="0" dirty="0">
                <a:solidFill>
                  <a:srgbClr val="D4D4D4"/>
                </a:solidFill>
                <a:effectLst/>
                <a:latin typeface="-apple-system"/>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p>
          <a:p>
            <a:endParaRPr lang="en-US" b="0" i="0" dirty="0">
              <a:solidFill>
                <a:srgbClr val="D4D4D4"/>
              </a:solidFill>
              <a:effectLst/>
              <a:latin typeface="-apple-system"/>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749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27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567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bg1"/>
                </a:solidFill>
              </a:defRPr>
            </a:lvl1pPr>
          </a:lstStyle>
          <a:p>
            <a:pPr marL="0" lvl="0">
              <a:lnSpc>
                <a:spcPts val="5600"/>
              </a:lnSpc>
            </a:pPr>
            <a:r>
              <a:rPr lang="en-US" dirty="0"/>
              <a:t>Section title</a:t>
            </a:r>
          </a:p>
        </p:txBody>
      </p:sp>
      <p:pic>
        <p:nvPicPr>
          <p:cNvPr id="7" name="Picture 6" descr="Two people looking at a computer screen that is displaying charts and graphs in Microsoft Power BI.">
            <a:extLst>
              <a:ext uri="{FF2B5EF4-FFF2-40B4-BE49-F238E27FC236}">
                <a16:creationId xmlns:a16="http://schemas.microsoft.com/office/drawing/2014/main" id="{BE288C69-EDDF-4F81-AFD1-997907FC5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9669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svg"/><Relationship Id="rId18" Type="http://schemas.openxmlformats.org/officeDocument/2006/relationships/image" Target="../media/image104.png"/><Relationship Id="rId3" Type="http://schemas.openxmlformats.org/officeDocument/2006/relationships/image" Target="../media/image90.png"/><Relationship Id="rId21" Type="http://schemas.openxmlformats.org/officeDocument/2006/relationships/image" Target="../media/image107.sv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notesSlide" Target="../notesSlides/notesSlide12.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87.png"/><Relationship Id="rId5" Type="http://schemas.openxmlformats.org/officeDocument/2006/relationships/image" Target="../media/image92.png"/><Relationship Id="rId15" Type="http://schemas.openxmlformats.org/officeDocument/2006/relationships/image" Target="../media/image101.svg"/><Relationship Id="rId10" Type="http://schemas.openxmlformats.org/officeDocument/2006/relationships/image" Target="../media/image97.png"/><Relationship Id="rId19" Type="http://schemas.openxmlformats.org/officeDocument/2006/relationships/image" Target="../media/image105.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59.svg"/><Relationship Id="rId11" Type="http://schemas.openxmlformats.org/officeDocument/2006/relationships/image" Target="../media/image64.jpe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797906"/>
            <a:ext cx="12434711" cy="124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7514977" y="656935"/>
            <a:ext cx="4590157" cy="1034001"/>
          </a:xfrm>
          <a:prstGeom prst="rect">
            <a:avLst/>
          </a:prstGeom>
          <a:noFill/>
        </p:spPr>
        <p:txBody>
          <a:bodyPr wrap="square" rtlCol="0">
            <a:spAutoFit/>
          </a:bodyPr>
          <a:lstStyle/>
          <a:p>
            <a:r>
              <a:rPr lang="en-SG" sz="6119" b="1" dirty="0">
                <a:solidFill>
                  <a:schemeClr val="bg1"/>
                </a:solidFill>
                <a:latin typeface="Core Sans A 25 ExtraLight" panose="020B0203030302020204" pitchFamily="34" charset="0"/>
              </a:rPr>
              <a:t>Overview</a:t>
            </a:r>
            <a:endParaRPr lang="en-US" sz="1836"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473868"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693"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539430"/>
          </a:xfrm>
        </p:spPr>
        <p:txBody>
          <a:bodyPr/>
          <a:lstStyle/>
          <a:p>
            <a:r>
              <a:rPr lang="en-US" sz="2400" dirty="0"/>
              <a:t>Q01 – Which data role enables advanced analytics capabilities through reports and visualizations?</a:t>
            </a:r>
          </a:p>
          <a:p>
            <a:pPr>
              <a:spcBef>
                <a:spcPts val="1200"/>
              </a:spcBef>
              <a:buFont typeface="Wingdings" panose="05000000000000000000" pitchFamily="2" charset="2"/>
              <a:buChar char="ü"/>
            </a:pPr>
            <a:r>
              <a:rPr lang="en-US" sz="2400" dirty="0"/>
              <a:t>A01 – Data Analyst</a:t>
            </a:r>
          </a:p>
          <a:p>
            <a:pPr marL="0" indent="0">
              <a:buNone/>
            </a:pPr>
            <a:endParaRPr lang="en-US" sz="2400" dirty="0"/>
          </a:p>
          <a:p>
            <a:r>
              <a:rPr lang="en-US" sz="2400" dirty="0"/>
              <a:t>Q02 – Which data analyst task has critical performance impact on reporting and data analysis?</a:t>
            </a:r>
          </a:p>
          <a:p>
            <a:pPr>
              <a:spcBef>
                <a:spcPts val="1200"/>
              </a:spcBef>
              <a:buFont typeface="Wingdings" panose="05000000000000000000" pitchFamily="2" charset="2"/>
              <a:buChar char="ü"/>
            </a:pPr>
            <a:r>
              <a:rPr lang="en-US" sz="2400" dirty="0"/>
              <a:t>A02 – Model</a:t>
            </a:r>
          </a:p>
          <a:p>
            <a:pPr marL="0" indent="0">
              <a:buNone/>
            </a:pPr>
            <a:endParaRPr lang="en-US" sz="2400" dirty="0"/>
          </a:p>
          <a:p>
            <a:r>
              <a:rPr lang="en-US" sz="2400" dirty="0"/>
              <a:t>Q03 – What is a key benefit of data analysis?</a:t>
            </a:r>
          </a:p>
          <a:p>
            <a:pPr>
              <a:spcBef>
                <a:spcPts val="1200"/>
              </a:spcBef>
              <a:buFont typeface="Wingdings" panose="05000000000000000000" pitchFamily="2" charset="2"/>
              <a:buChar char="ü"/>
            </a:pPr>
            <a:r>
              <a:rPr lang="en-US" sz="2400" dirty="0"/>
              <a:t>A03 – Informed business decisions.</a:t>
            </a:r>
          </a:p>
        </p:txBody>
      </p:sp>
    </p:spTree>
    <p:extLst>
      <p:ext uri="{BB962C8B-B14F-4D97-AF65-F5344CB8AC3E}">
        <p14:creationId xmlns:p14="http://schemas.microsoft.com/office/powerpoint/2010/main" val="1365358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1682750"/>
            <a:ext cx="4582851" cy="3629025"/>
          </a:xfrm>
        </p:spPr>
        <p:txBody>
          <a:bodyPr/>
          <a:lstStyle/>
          <a:p>
            <a:r>
              <a:rPr lang="en-US" b="1" dirty="0">
                <a:latin typeface="Segoe UI Semibold" panose="020B0702040204020203" pitchFamily="34" charset="0"/>
                <a:cs typeface="Segoe UI Semibold" panose="020B0702040204020203" pitchFamily="34" charset="0"/>
              </a:rPr>
              <a:t>Lesson 2:</a:t>
            </a:r>
            <a:br>
              <a:rPr lang="en-US" b="1" dirty="0">
                <a:latin typeface="Segoe UI Semibold" panose="020B0702040204020203" pitchFamily="34" charset="0"/>
                <a:cs typeface="Segoe UI Semibold" panose="020B0702040204020203" pitchFamily="34" charset="0"/>
              </a:rPr>
            </a:br>
            <a:r>
              <a:rPr lang="en-US" b="1" dirty="0">
                <a:latin typeface="Segoe UI Semibold" panose="020B0702040204020203" pitchFamily="34" charset="0"/>
                <a:cs typeface="Segoe UI Semibold" panose="020B0702040204020203" pitchFamily="34" charset="0"/>
              </a:rPr>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30866" y="1330558"/>
            <a:ext cx="11681621" cy="1849428"/>
          </a:xfrm>
        </p:spPr>
        <p:txBody>
          <a:bodyPr/>
          <a:lstStyle/>
          <a:p>
            <a:pPr marL="0" indent="0">
              <a:buNone/>
            </a:pPr>
            <a:r>
              <a:rPr lang="en-US" sz="2400" dirty="0"/>
              <a:t>Power BI: </a:t>
            </a:r>
          </a:p>
          <a:p>
            <a:r>
              <a:rPr lang="en-US" sz="2400" dirty="0"/>
              <a:t>A collection of software, services, apps, and connectors.</a:t>
            </a:r>
          </a:p>
          <a:p>
            <a:endParaRPr lang="en-US" sz="2400" dirty="0"/>
          </a:p>
          <a:p>
            <a:r>
              <a:rPr lang="en-US" sz="2400" dirty="0"/>
              <a:t>Provides interactive visualizations with self-service BI capabilities , where end users can create reports and dashboards by themselves, without having to depend on any IT and Database administration.</a:t>
            </a:r>
          </a:p>
          <a:p>
            <a:pPr marL="0" indent="0">
              <a:buNone/>
            </a:pPr>
            <a:endParaRPr lang="en-US" sz="2400" dirty="0"/>
          </a:p>
        </p:txBody>
      </p:sp>
      <p:grpSp>
        <p:nvGrpSpPr>
          <p:cNvPr id="24" name="Group 23" descr="Image of Power BI desktop on a laptop the Power BI service on a tablet, and Power BI mobile application.">
            <a:extLst>
              <a:ext uri="{FF2B5EF4-FFF2-40B4-BE49-F238E27FC236}">
                <a16:creationId xmlns:a16="http://schemas.microsoft.com/office/drawing/2014/main" id="{1A0C9300-4065-4A12-8EB1-B9E94C873690}"/>
              </a:ext>
            </a:extLst>
          </p:cNvPr>
          <p:cNvGrpSpPr/>
          <p:nvPr/>
        </p:nvGrpSpPr>
        <p:grpSpPr>
          <a:xfrm>
            <a:off x="2767106" y="3179986"/>
            <a:ext cx="5833555" cy="3699712"/>
            <a:chOff x="2991038" y="2367154"/>
            <a:chExt cx="6481385" cy="4364807"/>
          </a:xfrm>
        </p:grpSpPr>
        <p:sp>
          <p:nvSpPr>
            <p:cNvPr id="6" name="Freeform 51">
              <a:extLst>
                <a:ext uri="{FF2B5EF4-FFF2-40B4-BE49-F238E27FC236}">
                  <a16:creationId xmlns:a16="http://schemas.microsoft.com/office/drawing/2014/main" id="{D4AA86DD-7B21-4D6A-8B65-5439819AA141}"/>
                </a:ext>
              </a:extLst>
            </p:cNvPr>
            <p:cNvSpPr>
              <a:spLocks/>
            </p:cNvSpPr>
            <p:nvPr/>
          </p:nvSpPr>
          <p:spPr bwMode="auto">
            <a:xfrm>
              <a:off x="2991038" y="6227499"/>
              <a:ext cx="6454639" cy="24925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7" name="Rectangle 6">
              <a:extLst>
                <a:ext uri="{FF2B5EF4-FFF2-40B4-BE49-F238E27FC236}">
                  <a16:creationId xmlns:a16="http://schemas.microsoft.com/office/drawing/2014/main" id="{9E6A3FF7-4128-4123-8BCA-DF99C9758A92}"/>
                </a:ext>
              </a:extLst>
            </p:cNvPr>
            <p:cNvSpPr/>
            <p:nvPr/>
          </p:nvSpPr>
          <p:spPr bwMode="auto">
            <a:xfrm>
              <a:off x="3586826" y="2869465"/>
              <a:ext cx="5360222" cy="336500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9" name="Group 8">
              <a:extLst>
                <a:ext uri="{FF2B5EF4-FFF2-40B4-BE49-F238E27FC236}">
                  <a16:creationId xmlns:a16="http://schemas.microsoft.com/office/drawing/2014/main" id="{98C3BB87-9545-4A95-B279-BB2FE870FD0E}"/>
                </a:ext>
              </a:extLst>
            </p:cNvPr>
            <p:cNvGrpSpPr/>
            <p:nvPr/>
          </p:nvGrpSpPr>
          <p:grpSpPr>
            <a:xfrm>
              <a:off x="3650336" y="2949424"/>
              <a:ext cx="5247055" cy="3203970"/>
              <a:chOff x="0" y="3175"/>
              <a:chExt cx="12436475" cy="6988175"/>
            </a:xfrm>
          </p:grpSpPr>
          <p:pic>
            <p:nvPicPr>
              <p:cNvPr id="1026" name="Picture 2" descr="Graphical user interface, application&#10;&#10;Description automatically generated">
                <a:extLst>
                  <a:ext uri="{FF2B5EF4-FFF2-40B4-BE49-F238E27FC236}">
                    <a16:creationId xmlns:a16="http://schemas.microsoft.com/office/drawing/2014/main" id="{8DA64E52-858D-425E-8C87-2B8618AAA1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4" name="Rectangle 3">
                <a:extLst>
                  <a:ext uri="{FF2B5EF4-FFF2-40B4-BE49-F238E27FC236}">
                    <a16:creationId xmlns:a16="http://schemas.microsoft.com/office/drawing/2014/main" id="{D05DCD76-7FB8-4B9E-8F08-3972AA9D85B4}"/>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C7D1464F-E3E3-439C-96A3-53EC3000936F}"/>
                </a:ext>
              </a:extLst>
            </p:cNvPr>
            <p:cNvSpPr/>
            <p:nvPr/>
          </p:nvSpPr>
          <p:spPr bwMode="auto">
            <a:xfrm>
              <a:off x="6900836" y="5181406"/>
              <a:ext cx="2571587" cy="155055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16" name="Group 15">
              <a:extLst>
                <a:ext uri="{FF2B5EF4-FFF2-40B4-BE49-F238E27FC236}">
                  <a16:creationId xmlns:a16="http://schemas.microsoft.com/office/drawing/2014/main" id="{610BC1F2-6905-45FF-9F8C-9094212E8993}"/>
                </a:ext>
              </a:extLst>
            </p:cNvPr>
            <p:cNvGrpSpPr/>
            <p:nvPr/>
          </p:nvGrpSpPr>
          <p:grpSpPr>
            <a:xfrm>
              <a:off x="8369753" y="2367154"/>
              <a:ext cx="1039301" cy="1910124"/>
              <a:chOff x="8369753" y="2367154"/>
              <a:chExt cx="1039301" cy="1910124"/>
            </a:xfrm>
          </p:grpSpPr>
          <p:sp>
            <p:nvSpPr>
              <p:cNvPr id="17" name="AutoShape 3">
                <a:extLst>
                  <a:ext uri="{FF2B5EF4-FFF2-40B4-BE49-F238E27FC236}">
                    <a16:creationId xmlns:a16="http://schemas.microsoft.com/office/drawing/2014/main" id="{5D2F05CB-D741-439B-88EC-AC2FFCAE9D6D}"/>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 name="Freeform 5">
                <a:extLst>
                  <a:ext uri="{FF2B5EF4-FFF2-40B4-BE49-F238E27FC236}">
                    <a16:creationId xmlns:a16="http://schemas.microsoft.com/office/drawing/2014/main" id="{AF12A56E-E166-468C-BFD1-6A5A03BA35D4}"/>
                  </a:ext>
                </a:extLst>
              </p:cNvPr>
              <p:cNvSpPr>
                <a:spLocks/>
              </p:cNvSpPr>
              <p:nvPr/>
            </p:nvSpPr>
            <p:spPr bwMode="auto">
              <a:xfrm>
                <a:off x="8378959" y="2376577"/>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3" name="Freeform 10">
                <a:extLst>
                  <a:ext uri="{FF2B5EF4-FFF2-40B4-BE49-F238E27FC236}">
                    <a16:creationId xmlns:a16="http://schemas.microsoft.com/office/drawing/2014/main" id="{B4783B13-284F-419E-AA2B-E9E4D2E310A5}"/>
                  </a:ext>
                </a:extLst>
              </p:cNvPr>
              <p:cNvSpPr>
                <a:spLocks/>
              </p:cNvSpPr>
              <p:nvPr/>
            </p:nvSpPr>
            <p:spPr bwMode="auto">
              <a:xfrm>
                <a:off x="8779398" y="4100072"/>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9">
                <a:extLst>
                  <a:ext uri="{FF2B5EF4-FFF2-40B4-BE49-F238E27FC236}">
                    <a16:creationId xmlns:a16="http://schemas.microsoft.com/office/drawing/2014/main" id="{FF825FED-85BF-40FA-A754-BF70A6FAF214}"/>
                  </a:ext>
                </a:extLst>
              </p:cNvPr>
              <p:cNvSpPr>
                <a:spLocks/>
              </p:cNvSpPr>
              <p:nvPr/>
            </p:nvSpPr>
            <p:spPr bwMode="auto">
              <a:xfrm>
                <a:off x="924703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8" name="Rectangle 17">
                <a:extLst>
                  <a:ext uri="{FF2B5EF4-FFF2-40B4-BE49-F238E27FC236}">
                    <a16:creationId xmlns:a16="http://schemas.microsoft.com/office/drawing/2014/main" id="{69134742-D6D8-40D4-BE65-EFA792DA1C77}"/>
                  </a:ext>
                </a:extLst>
              </p:cNvPr>
              <p:cNvSpPr>
                <a:spLocks noChangeArrowheads="1"/>
              </p:cNvSpPr>
              <p:nvPr/>
            </p:nvSpPr>
            <p:spPr bwMode="auto">
              <a:xfrm>
                <a:off x="8435293" y="2548718"/>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0" name="Freeform 7">
                <a:extLst>
                  <a:ext uri="{FF2B5EF4-FFF2-40B4-BE49-F238E27FC236}">
                    <a16:creationId xmlns:a16="http://schemas.microsoft.com/office/drawing/2014/main" id="{92F43CF2-5BE1-4D19-BE2D-C9F5416143C5}"/>
                  </a:ext>
                </a:extLst>
              </p:cNvPr>
              <p:cNvSpPr>
                <a:spLocks/>
              </p:cNvSpPr>
              <p:nvPr/>
            </p:nvSpPr>
            <p:spPr bwMode="auto">
              <a:xfrm>
                <a:off x="8608175" y="2444964"/>
                <a:ext cx="562456" cy="2921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1" name="Freeform 8">
                <a:extLst>
                  <a:ext uri="{FF2B5EF4-FFF2-40B4-BE49-F238E27FC236}">
                    <a16:creationId xmlns:a16="http://schemas.microsoft.com/office/drawing/2014/main" id="{2AE86D2D-744A-4193-B0D8-EE9FF5532B55}"/>
                  </a:ext>
                </a:extLst>
              </p:cNvPr>
              <p:cNvSpPr>
                <a:spLocks/>
              </p:cNvSpPr>
              <p:nvPr/>
            </p:nvSpPr>
            <p:spPr bwMode="auto">
              <a:xfrm>
                <a:off x="842682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12" name="Picture 11">
                <a:extLst>
                  <a:ext uri="{FF2B5EF4-FFF2-40B4-BE49-F238E27FC236}">
                    <a16:creationId xmlns:a16="http://schemas.microsoft.com/office/drawing/2014/main" id="{B74BC2C6-4218-42F9-A82A-A2EF10039E6D}"/>
                  </a:ext>
                </a:extLst>
              </p:cNvPr>
              <p:cNvPicPr>
                <a:picLocks noChangeAspect="1"/>
              </p:cNvPicPr>
              <p:nvPr/>
            </p:nvPicPr>
            <p:blipFill>
              <a:blip r:embed="rId4"/>
              <a:stretch>
                <a:fillRect/>
              </a:stretch>
            </p:blipFill>
            <p:spPr>
              <a:xfrm>
                <a:off x="8482198" y="2585756"/>
                <a:ext cx="831344" cy="1422124"/>
              </a:xfrm>
              <a:prstGeom prst="rect">
                <a:avLst/>
              </a:prstGeom>
            </p:spPr>
          </p:pic>
        </p:grpSp>
        <p:pic>
          <p:nvPicPr>
            <p:cNvPr id="2" name="Picture 1">
              <a:extLst>
                <a:ext uri="{FF2B5EF4-FFF2-40B4-BE49-F238E27FC236}">
                  <a16:creationId xmlns:a16="http://schemas.microsoft.com/office/drawing/2014/main" id="{DEF8F17D-459E-462E-B9C5-BE88F64D05D9}"/>
                </a:ext>
              </a:extLst>
            </p:cNvPr>
            <p:cNvPicPr>
              <a:picLocks noChangeAspect="1"/>
            </p:cNvPicPr>
            <p:nvPr/>
          </p:nvPicPr>
          <p:blipFill rotWithShape="1">
            <a:blip r:embed="rId5"/>
            <a:srcRect r="16512"/>
            <a:stretch/>
          </p:blipFill>
          <p:spPr>
            <a:xfrm>
              <a:off x="6942667" y="5228178"/>
              <a:ext cx="2447312" cy="1451520"/>
            </a:xfrm>
            <a:prstGeom prst="rect">
              <a:avLst/>
            </a:prstGeom>
          </p:spPr>
        </p:pic>
      </p:grpSp>
    </p:spTree>
    <p:extLst>
      <p:ext uri="{BB962C8B-B14F-4D97-AF65-F5344CB8AC3E}">
        <p14:creationId xmlns:p14="http://schemas.microsoft.com/office/powerpoint/2010/main" val="3552148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Architecture</a:t>
            </a:r>
          </a:p>
        </p:txBody>
      </p:sp>
      <p:pic>
        <p:nvPicPr>
          <p:cNvPr id="25" name="Picture 24">
            <a:extLst>
              <a:ext uri="{FF2B5EF4-FFF2-40B4-BE49-F238E27FC236}">
                <a16:creationId xmlns:a16="http://schemas.microsoft.com/office/drawing/2014/main" id="{C7BCD106-787F-403F-A329-D098A76E1181}"/>
              </a:ext>
            </a:extLst>
          </p:cNvPr>
          <p:cNvPicPr>
            <a:picLocks noChangeAspect="1"/>
          </p:cNvPicPr>
          <p:nvPr/>
        </p:nvPicPr>
        <p:blipFill>
          <a:blip r:embed="rId3"/>
          <a:stretch>
            <a:fillRect/>
          </a:stretch>
        </p:blipFill>
        <p:spPr>
          <a:xfrm>
            <a:off x="1446030" y="1392196"/>
            <a:ext cx="8624910" cy="5244642"/>
          </a:xfrm>
          <a:prstGeom prst="rect">
            <a:avLst/>
          </a:prstGeom>
        </p:spPr>
      </p:pic>
      <p:sp>
        <p:nvSpPr>
          <p:cNvPr id="26" name="Speech Bubble: Rectangle with Corners Rounded 25">
            <a:extLst>
              <a:ext uri="{FF2B5EF4-FFF2-40B4-BE49-F238E27FC236}">
                <a16:creationId xmlns:a16="http://schemas.microsoft.com/office/drawing/2014/main" id="{FE4C4D45-411B-478C-A270-A0A481427F24}"/>
              </a:ext>
            </a:extLst>
          </p:cNvPr>
          <p:cNvSpPr/>
          <p:nvPr/>
        </p:nvSpPr>
        <p:spPr>
          <a:xfrm>
            <a:off x="1580622" y="1392196"/>
            <a:ext cx="3574473" cy="667513"/>
          </a:xfrm>
          <a:prstGeom prst="wedgeRoundRectCallout">
            <a:avLst>
              <a:gd name="adj1" fmla="val 65586"/>
              <a:gd name="adj2" fmla="val 368762"/>
              <a:gd name="adj3" fmla="val 16667"/>
            </a:avLst>
          </a:prstGeom>
          <a:solidFill>
            <a:srgbClr val="27ACE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dataset</a:t>
            </a:r>
            <a:r>
              <a:rPr lang="en-US" b="0" i="0" dirty="0">
                <a:solidFill>
                  <a:srgbClr val="222222"/>
                </a:solidFill>
                <a:effectLst/>
                <a:latin typeface="arial" panose="020B0604020202020204" pitchFamily="34" charset="0"/>
              </a:rPr>
              <a:t> is a collection of data that you import or connect to.</a:t>
            </a:r>
            <a:endParaRPr lang="en-IN" dirty="0"/>
          </a:p>
        </p:txBody>
      </p:sp>
    </p:spTree>
    <p:extLst>
      <p:ext uri="{BB962C8B-B14F-4D97-AF65-F5344CB8AC3E}">
        <p14:creationId xmlns:p14="http://schemas.microsoft.com/office/powerpoint/2010/main" val="91198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grpSp>
        <p:nvGrpSpPr>
          <p:cNvPr id="88" name="Group 87"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8E8FBFD8-A135-4152-AA8A-BAFFDB660087}"/>
              </a:ext>
            </a:extLst>
          </p:cNvPr>
          <p:cNvGrpSpPr/>
          <p:nvPr/>
        </p:nvGrpSpPr>
        <p:grpSpPr>
          <a:xfrm>
            <a:off x="76324" y="1527722"/>
            <a:ext cx="12456930" cy="5277561"/>
            <a:chOff x="82950" y="1527722"/>
            <a:chExt cx="12456930" cy="5277561"/>
          </a:xfrm>
        </p:grpSpPr>
        <p:grpSp>
          <p:nvGrpSpPr>
            <p:cNvPr id="19" name="Group 18">
              <a:extLst>
                <a:ext uri="{FF2B5EF4-FFF2-40B4-BE49-F238E27FC236}">
                  <a16:creationId xmlns:a16="http://schemas.microsoft.com/office/drawing/2014/main" id="{398CE699-3DBE-4A5A-8491-9ACD01F2DF7B}"/>
                </a:ext>
              </a:extLst>
            </p:cNvPr>
            <p:cNvGrpSpPr/>
            <p:nvPr/>
          </p:nvGrpSpPr>
          <p:grpSpPr>
            <a:xfrm>
              <a:off x="2875435" y="1527722"/>
              <a:ext cx="6049507" cy="4806663"/>
              <a:chOff x="1974463" y="838360"/>
              <a:chExt cx="7921623" cy="6461124"/>
            </a:xfrm>
          </p:grpSpPr>
          <p:sp>
            <p:nvSpPr>
              <p:cNvPr id="17" name="Rectangle 16">
                <a:extLst>
                  <a:ext uri="{FF2B5EF4-FFF2-40B4-BE49-F238E27FC236}">
                    <a16:creationId xmlns:a16="http://schemas.microsoft.com/office/drawing/2014/main" id="{3618A391-2B99-46E5-92E6-B54793BFA7E9}"/>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DC84033-ED62-4A5A-AD25-9515C5C4E972}"/>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Monitor outline">
                <a:extLst>
                  <a:ext uri="{FF2B5EF4-FFF2-40B4-BE49-F238E27FC236}">
                    <a16:creationId xmlns:a16="http://schemas.microsoft.com/office/drawing/2014/main" id="{29209DE6-0D87-467C-BD77-CE7ED9AC9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3" y="838360"/>
                <a:ext cx="7921623" cy="6461124"/>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7CA6782F-CF59-4054-AF0D-4006874FD574}"/>
                  </a:ext>
                </a:extLst>
              </p:cNvPr>
              <p:cNvPicPr>
                <a:picLocks noChangeAspect="1"/>
              </p:cNvPicPr>
              <p:nvPr/>
            </p:nvPicPr>
            <p:blipFill>
              <a:blip r:embed="rId5"/>
              <a:stretch>
                <a:fillRect/>
              </a:stretch>
            </p:blipFill>
            <p:spPr>
              <a:xfrm>
                <a:off x="2852861" y="1938343"/>
                <a:ext cx="6157789" cy="3433758"/>
              </a:xfrm>
              <a:prstGeom prst="rect">
                <a:avLst/>
              </a:prstGeom>
            </p:spPr>
          </p:pic>
        </p:grpSp>
        <p:grpSp>
          <p:nvGrpSpPr>
            <p:cNvPr id="4" name="Group 3">
              <a:extLst>
                <a:ext uri="{FF2B5EF4-FFF2-40B4-BE49-F238E27FC236}">
                  <a16:creationId xmlns:a16="http://schemas.microsoft.com/office/drawing/2014/main" id="{0B903306-635D-4AA9-A0DD-282263DA0AE2}"/>
                </a:ext>
              </a:extLst>
            </p:cNvPr>
            <p:cNvGrpSpPr/>
            <p:nvPr/>
          </p:nvGrpSpPr>
          <p:grpSpPr>
            <a:xfrm>
              <a:off x="9387198" y="4416757"/>
              <a:ext cx="3152682" cy="2388526"/>
              <a:chOff x="5452912" y="2191145"/>
              <a:chExt cx="7030504" cy="4545710"/>
            </a:xfrm>
          </p:grpSpPr>
          <p:pic>
            <p:nvPicPr>
              <p:cNvPr id="6" name="Picture 5" descr="A screenshot of a computer screen&#10;&#10;Description generated with very high confidence">
                <a:extLst>
                  <a:ext uri="{FF2B5EF4-FFF2-40B4-BE49-F238E27FC236}">
                    <a16:creationId xmlns:a16="http://schemas.microsoft.com/office/drawing/2014/main" id="{784C0854-6678-40BF-9783-F2CDC76062F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9449A5AE-AF54-48F5-B0D0-DB967D1906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8" name="Picture 7">
                <a:extLst>
                  <a:ext uri="{FF2B5EF4-FFF2-40B4-BE49-F238E27FC236}">
                    <a16:creationId xmlns:a16="http://schemas.microsoft.com/office/drawing/2014/main" id="{D9ED2880-FE32-43AE-94B1-2CBE99E8EA8D}"/>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9" name="Picture 8">
                <a:extLst>
                  <a:ext uri="{FF2B5EF4-FFF2-40B4-BE49-F238E27FC236}">
                    <a16:creationId xmlns:a16="http://schemas.microsoft.com/office/drawing/2014/main" id="{B61518A2-B57D-44D9-8931-F2E391EEA370}"/>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10" name="Picture 9">
                <a:extLst>
                  <a:ext uri="{FF2B5EF4-FFF2-40B4-BE49-F238E27FC236}">
                    <a16:creationId xmlns:a16="http://schemas.microsoft.com/office/drawing/2014/main" id="{1022F5BB-FD4B-415A-B4A5-541167C9B79F}"/>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34" name="Group 33">
              <a:extLst>
                <a:ext uri="{FF2B5EF4-FFF2-40B4-BE49-F238E27FC236}">
                  <a16:creationId xmlns:a16="http://schemas.microsoft.com/office/drawing/2014/main" id="{869F8AC7-6A73-4C27-A794-682739928E0B}"/>
                </a:ext>
              </a:extLst>
            </p:cNvPr>
            <p:cNvGrpSpPr/>
            <p:nvPr/>
          </p:nvGrpSpPr>
          <p:grpSpPr>
            <a:xfrm>
              <a:off x="10051138" y="2003345"/>
              <a:ext cx="882068" cy="1748988"/>
              <a:chOff x="7432338" y="3323620"/>
              <a:chExt cx="1096985" cy="1997980"/>
            </a:xfrm>
          </p:grpSpPr>
          <p:sp>
            <p:nvSpPr>
              <p:cNvPr id="20" name="Freeform 5">
                <a:extLst>
                  <a:ext uri="{FF2B5EF4-FFF2-40B4-BE49-F238E27FC236}">
                    <a16:creationId xmlns:a16="http://schemas.microsoft.com/office/drawing/2014/main" id="{A7EEF42B-B2EA-4EE9-B1EE-E1A1499A08E1}"/>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10">
                <a:extLst>
                  <a:ext uri="{FF2B5EF4-FFF2-40B4-BE49-F238E27FC236}">
                    <a16:creationId xmlns:a16="http://schemas.microsoft.com/office/drawing/2014/main" id="{0A4DB6D5-22FA-4EED-AF41-342DFB7F2F86}"/>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4" name="Freeform 9">
                <a:extLst>
                  <a:ext uri="{FF2B5EF4-FFF2-40B4-BE49-F238E27FC236}">
                    <a16:creationId xmlns:a16="http://schemas.microsoft.com/office/drawing/2014/main" id="{172918B6-0909-4EEF-A6DA-19CC207F7ABA}"/>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6" name="Rectangle 25">
                <a:extLst>
                  <a:ext uri="{FF2B5EF4-FFF2-40B4-BE49-F238E27FC236}">
                    <a16:creationId xmlns:a16="http://schemas.microsoft.com/office/drawing/2014/main" id="{934A5EC9-AB14-4A8C-9D04-72A74612914D}"/>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8" name="Freeform 7">
                <a:extLst>
                  <a:ext uri="{FF2B5EF4-FFF2-40B4-BE49-F238E27FC236}">
                    <a16:creationId xmlns:a16="http://schemas.microsoft.com/office/drawing/2014/main" id="{B89EAE23-51C7-400D-A6B5-BFEFA0D53600}"/>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0" name="Freeform 8">
                <a:extLst>
                  <a:ext uri="{FF2B5EF4-FFF2-40B4-BE49-F238E27FC236}">
                    <a16:creationId xmlns:a16="http://schemas.microsoft.com/office/drawing/2014/main" id="{B93A8477-5959-4FE4-92D8-DA131F6D952B}"/>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32" name="Picture 31" descr="Chart, funnel chart&#10;&#10;Description automatically generated">
                <a:extLst>
                  <a:ext uri="{FF2B5EF4-FFF2-40B4-BE49-F238E27FC236}">
                    <a16:creationId xmlns:a16="http://schemas.microsoft.com/office/drawing/2014/main" id="{BC1FDCA4-D8F9-4DD1-8D89-371D3DB0EB66}"/>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48" name="Graphic 47" descr="Database with solid fill">
              <a:extLst>
                <a:ext uri="{FF2B5EF4-FFF2-40B4-BE49-F238E27FC236}">
                  <a16:creationId xmlns:a16="http://schemas.microsoft.com/office/drawing/2014/main" id="{DB061ED7-64B7-4A65-9745-941F0A7D40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50" name="Graphic 49" descr="Folder Search with solid fill">
              <a:extLst>
                <a:ext uri="{FF2B5EF4-FFF2-40B4-BE49-F238E27FC236}">
                  <a16:creationId xmlns:a16="http://schemas.microsoft.com/office/drawing/2014/main" id="{58E29FDE-7737-4039-9FD0-9210C06E1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52" name="Graphic 51" descr="Cloud with solid fill">
              <a:extLst>
                <a:ext uri="{FF2B5EF4-FFF2-40B4-BE49-F238E27FC236}">
                  <a16:creationId xmlns:a16="http://schemas.microsoft.com/office/drawing/2014/main" id="{6FBCCA5A-B5B4-4D0F-A562-5EE5844ADD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54" name="Graphic 53" descr="Table with solid fill">
              <a:extLst>
                <a:ext uri="{FF2B5EF4-FFF2-40B4-BE49-F238E27FC236}">
                  <a16:creationId xmlns:a16="http://schemas.microsoft.com/office/drawing/2014/main" id="{69AFDC6E-DF15-4E6E-9808-AAC6B991FE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56" name="Graphic 55" descr="Document outline">
              <a:extLst>
                <a:ext uri="{FF2B5EF4-FFF2-40B4-BE49-F238E27FC236}">
                  <a16:creationId xmlns:a16="http://schemas.microsoft.com/office/drawing/2014/main" id="{B4238F01-6F9D-4639-ABCF-5DD1F14B42E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69" name="Group 68">
              <a:extLst>
                <a:ext uri="{FF2B5EF4-FFF2-40B4-BE49-F238E27FC236}">
                  <a16:creationId xmlns:a16="http://schemas.microsoft.com/office/drawing/2014/main" id="{5DD03177-F90D-4E8A-8BC4-98633780E805}"/>
                </a:ext>
              </a:extLst>
            </p:cNvPr>
            <p:cNvGrpSpPr/>
            <p:nvPr/>
          </p:nvGrpSpPr>
          <p:grpSpPr>
            <a:xfrm>
              <a:off x="1885563" y="2241501"/>
              <a:ext cx="1096629" cy="3720080"/>
              <a:chOff x="2454954" y="2160482"/>
              <a:chExt cx="1096629" cy="3720080"/>
            </a:xfrm>
          </p:grpSpPr>
          <p:cxnSp>
            <p:nvCxnSpPr>
              <p:cNvPr id="58" name="Straight Connector 57">
                <a:extLst>
                  <a:ext uri="{FF2B5EF4-FFF2-40B4-BE49-F238E27FC236}">
                    <a16:creationId xmlns:a16="http://schemas.microsoft.com/office/drawing/2014/main" id="{1EE34D8F-9D4C-41E4-8824-B58C4AC5C12F}"/>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B7F194-9C3C-408A-BE5F-9808318230E0}"/>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C37BD92-753E-4691-960E-9809140DFB4E}"/>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C3C27EC-A2F7-4C31-8D6B-CFBA3D393A24}"/>
                  </a:ext>
                </a:extLst>
              </p:cNvPr>
              <p:cNvCxnSpPr/>
              <p:nvPr/>
            </p:nvCxnSpPr>
            <p:spPr>
              <a:xfrm>
                <a:off x="2971800" y="394914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1D6DFFD-67C6-445F-9618-33E919BE49C0}"/>
                </a:ext>
              </a:extLst>
            </p:cNvPr>
            <p:cNvGrpSpPr/>
            <p:nvPr/>
          </p:nvGrpSpPr>
          <p:grpSpPr>
            <a:xfrm>
              <a:off x="8417587" y="3100147"/>
              <a:ext cx="1094147" cy="1860040"/>
              <a:chOff x="8708749" y="3062858"/>
              <a:chExt cx="1094147" cy="1860040"/>
            </a:xfrm>
          </p:grpSpPr>
          <p:cxnSp>
            <p:nvCxnSpPr>
              <p:cNvPr id="78" name="Straight Connector 77">
                <a:extLst>
                  <a:ext uri="{FF2B5EF4-FFF2-40B4-BE49-F238E27FC236}">
                    <a16:creationId xmlns:a16="http://schemas.microsoft.com/office/drawing/2014/main" id="{DCD3908C-75C2-4D1F-B7D9-EC4C697FD09D}"/>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98F5A1-5A6A-420A-BB1B-100FFE03BAF6}"/>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2BD0BC5-9497-4940-99E2-DCDF71154ED3}"/>
                  </a:ext>
                </a:extLst>
              </p:cNvPr>
              <p:cNvCxnSpPr>
                <a:cxnSpLocks/>
              </p:cNvCxnSpPr>
              <p:nvPr/>
            </p:nvCxnSpPr>
            <p:spPr>
              <a:xfrm>
                <a:off x="9223113" y="3063470"/>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5EA6B1C-B93A-4552-8C78-DBA359CC17EC}"/>
                  </a:ext>
                </a:extLst>
              </p:cNvPr>
              <p:cNvCxnSpPr>
                <a:cxnSpLocks/>
              </p:cNvCxnSpPr>
              <p:nvPr/>
            </p:nvCxnSpPr>
            <p:spPr>
              <a:xfrm>
                <a:off x="9223113" y="492289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579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
        <p:nvSpPr>
          <p:cNvPr id="7" name="Speech Bubble: Rectangle 6">
            <a:extLst>
              <a:ext uri="{FF2B5EF4-FFF2-40B4-BE49-F238E27FC236}">
                <a16:creationId xmlns:a16="http://schemas.microsoft.com/office/drawing/2014/main" id="{BDEB7A49-D70A-402B-A4F2-1CCEBA67F53E}"/>
              </a:ext>
            </a:extLst>
          </p:cNvPr>
          <p:cNvSpPr/>
          <p:nvPr/>
        </p:nvSpPr>
        <p:spPr bwMode="auto">
          <a:xfrm>
            <a:off x="4851414" y="655032"/>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Visualizations</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7E8AEBA6-CF5C-4D23-836B-90463DEAD36A}"/>
              </a:ext>
            </a:extLst>
          </p:cNvPr>
          <p:cNvSpPr/>
          <p:nvPr/>
        </p:nvSpPr>
        <p:spPr bwMode="auto">
          <a:xfrm>
            <a:off x="4297231" y="2830464"/>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Datasets</a:t>
            </a:r>
            <a:endParaRPr lang="en-IN" sz="1600" dirty="0" err="1">
              <a:solidFill>
                <a:schemeClr val="tx1">
                  <a:lumMod val="95000"/>
                  <a:lumOff val="5000"/>
                </a:schemeClr>
              </a:soli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15ADE761-0378-4ED3-9A44-FD8FB59CCA01}"/>
              </a:ext>
            </a:extLst>
          </p:cNvPr>
          <p:cNvSpPr/>
          <p:nvPr/>
        </p:nvSpPr>
        <p:spPr bwMode="auto">
          <a:xfrm>
            <a:off x="4157919" y="4517297"/>
            <a:ext cx="1630700" cy="411162"/>
          </a:xfrm>
          <a:prstGeom prst="wedgeRectCallout">
            <a:avLst>
              <a:gd name="adj1" fmla="val 62948"/>
              <a:gd name="adj2" fmla="val -5315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Reports</a:t>
            </a:r>
            <a:endParaRPr lang="en-IN" sz="1600" dirty="0" err="1">
              <a:solidFill>
                <a:schemeClr val="tx1">
                  <a:lumMod val="95000"/>
                  <a:lumOff val="5000"/>
                </a:schemeClr>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9ABCCCDD-DC4B-4318-BC8F-422D1395413B}"/>
              </a:ext>
            </a:extLst>
          </p:cNvPr>
          <p:cNvSpPr/>
          <p:nvPr/>
        </p:nvSpPr>
        <p:spPr bwMode="auto">
          <a:xfrm>
            <a:off x="4666216" y="1879379"/>
            <a:ext cx="1630700" cy="626499"/>
          </a:xfrm>
          <a:prstGeom prst="wedgeRectCallout">
            <a:avLst>
              <a:gd name="adj1" fmla="val 68637"/>
              <a:gd name="adj2" fmla="val -4469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Dashboard and Tiles</a:t>
            </a:r>
            <a:endParaRPr lang="en-IN" sz="1600" dirty="0" err="1">
              <a:solidFill>
                <a:schemeClr val="tx1">
                  <a:lumMod val="95000"/>
                  <a:lumOff val="5000"/>
                </a:schemeClr>
              </a:solidFill>
              <a:ea typeface="Segoe UI" pitchFamily="34" charset="0"/>
              <a:cs typeface="Segoe UI" pitchFamily="34" charset="0"/>
            </a:endParaRPr>
          </a:p>
        </p:txBody>
      </p:sp>
      <p:sp>
        <p:nvSpPr>
          <p:cNvPr id="2" name="Speech Bubble: Rectangle 1">
            <a:extLst>
              <a:ext uri="{FF2B5EF4-FFF2-40B4-BE49-F238E27FC236}">
                <a16:creationId xmlns:a16="http://schemas.microsoft.com/office/drawing/2014/main" id="{9042404C-15C0-40FA-FFCD-C2781C6A7E68}"/>
              </a:ext>
            </a:extLst>
          </p:cNvPr>
          <p:cNvSpPr/>
          <p:nvPr/>
        </p:nvSpPr>
        <p:spPr bwMode="auto">
          <a:xfrm>
            <a:off x="4851413" y="1064275"/>
            <a:ext cx="6266530" cy="648410"/>
          </a:xfrm>
          <a:prstGeom prst="wedgeRectCallout">
            <a:avLst>
              <a:gd name="adj1" fmla="val -54330"/>
              <a:gd name="adj2" fmla="val 4821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Sometimes also referred to as a visual, it is a visual representation of data, like a chart, a color-coded map, or any other visual</a:t>
            </a:r>
            <a:endParaRPr lang="en-IN" sz="1600" dirty="0" err="1">
              <a:solidFill>
                <a:schemeClr val="tx1">
                  <a:lumMod val="95000"/>
                  <a:lumOff val="5000"/>
                </a:schemeClr>
              </a:solidFill>
              <a:ea typeface="Segoe UI" pitchFamily="34" charset="0"/>
              <a:cs typeface="Segoe UI" pitchFamily="34" charset="0"/>
            </a:endParaRPr>
          </a:p>
        </p:txBody>
      </p:sp>
      <p:sp>
        <p:nvSpPr>
          <p:cNvPr id="3" name="Speech Bubble: Rectangle 2">
            <a:extLst>
              <a:ext uri="{FF2B5EF4-FFF2-40B4-BE49-F238E27FC236}">
                <a16:creationId xmlns:a16="http://schemas.microsoft.com/office/drawing/2014/main" id="{5938E466-9D76-0E46-F8F0-CFDFCB4A4CA6}"/>
              </a:ext>
            </a:extLst>
          </p:cNvPr>
          <p:cNvSpPr/>
          <p:nvPr/>
        </p:nvSpPr>
        <p:spPr bwMode="auto">
          <a:xfrm>
            <a:off x="4110267" y="4945337"/>
            <a:ext cx="4090304" cy="411162"/>
          </a:xfrm>
          <a:prstGeom prst="wedgeRectCallout">
            <a:avLst>
              <a:gd name="adj1" fmla="val -23525"/>
              <a:gd name="adj2" fmla="val 45973"/>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Containing various pages and visuals</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EDC4-640C-4406-A798-2A156C7A7F2A}"/>
              </a:ext>
            </a:extLst>
          </p:cNvPr>
          <p:cNvSpPr>
            <a:spLocks noGrp="1"/>
          </p:cNvSpPr>
          <p:nvPr>
            <p:ph type="title"/>
          </p:nvPr>
        </p:nvSpPr>
        <p:spPr/>
        <p:txBody>
          <a:bodyPr/>
          <a:lstStyle/>
          <a:p>
            <a:r>
              <a:rPr lang="en-US" dirty="0"/>
              <a:t>Common Flow Of Activity</a:t>
            </a:r>
            <a:endParaRPr lang="en-IN" dirty="0"/>
          </a:p>
        </p:txBody>
      </p:sp>
      <p:sp>
        <p:nvSpPr>
          <p:cNvPr id="3" name="Text Placeholder 2">
            <a:extLst>
              <a:ext uri="{FF2B5EF4-FFF2-40B4-BE49-F238E27FC236}">
                <a16:creationId xmlns:a16="http://schemas.microsoft.com/office/drawing/2014/main" id="{76838C54-E2BD-4404-9CF6-F583F3C51A80}"/>
              </a:ext>
            </a:extLst>
          </p:cNvPr>
          <p:cNvSpPr>
            <a:spLocks noGrp="1"/>
          </p:cNvSpPr>
          <p:nvPr>
            <p:ph type="body" sz="quarter" idx="10"/>
          </p:nvPr>
        </p:nvSpPr>
        <p:spPr>
          <a:xfrm>
            <a:off x="465138" y="1960860"/>
            <a:ext cx="4969891" cy="4539704"/>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The common flow of activity in Power BI looks like this: </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Bring data into Power BI Desktop</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Create a report</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Publish to the Power BI service</a:t>
            </a:r>
          </a:p>
          <a:p>
            <a:pPr marL="457200" indent="-457200" defTabSz="914400" eaLnBrk="0" fontAlgn="base" hangingPunct="0">
              <a:lnSpc>
                <a:spcPct val="150000"/>
              </a:lnSpc>
              <a:spcBef>
                <a:spcPct val="0"/>
              </a:spcBef>
              <a:spcAft>
                <a:spcPts val="600"/>
              </a:spcAft>
              <a:buSzTx/>
              <a:buFont typeface="+mj-lt"/>
              <a:buAutoNum type="arabicPeriod"/>
            </a:pPr>
            <a:r>
              <a:rPr lang="en-US" altLang="en-US" dirty="0">
                <a:solidFill>
                  <a:srgbClr val="202124"/>
                </a:solidFill>
                <a:latin typeface="Arial" panose="020B0604020202020204" pitchFamily="34" charset="0"/>
                <a:cs typeface="Arial" panose="020B0604020202020204" pitchFamily="34" charset="0"/>
              </a:rPr>
              <a:t>In Power BI Service, </a:t>
            </a: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you can create new visualizations or build dashboards. </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Share dashboards with others, especially people who are on the go.</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2052" name="Picture 4" descr="1 Introduction to Power BI | Introduction to Power BI">
            <a:extLst>
              <a:ext uri="{FF2B5EF4-FFF2-40B4-BE49-F238E27FC236}">
                <a16:creationId xmlns:a16="http://schemas.microsoft.com/office/drawing/2014/main" id="{6B29FDB5-109C-43E0-89CC-4AC1076B2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996" y="1541123"/>
            <a:ext cx="6349430" cy="423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40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Power BI App</a:t>
            </a:r>
          </a:p>
        </p:txBody>
      </p:sp>
      <p:pic>
        <p:nvPicPr>
          <p:cNvPr id="3" name="Picture 2">
            <a:extLst>
              <a:ext uri="{FF2B5EF4-FFF2-40B4-BE49-F238E27FC236}">
                <a16:creationId xmlns:a16="http://schemas.microsoft.com/office/drawing/2014/main" id="{615FE323-3E62-48A4-BFDC-4CCF6F23899D}"/>
              </a:ext>
            </a:extLst>
          </p:cNvPr>
          <p:cNvPicPr>
            <a:picLocks noChangeAspect="1"/>
          </p:cNvPicPr>
          <p:nvPr/>
        </p:nvPicPr>
        <p:blipFill>
          <a:blip r:embed="rId3"/>
          <a:stretch>
            <a:fillRect/>
          </a:stretch>
        </p:blipFill>
        <p:spPr>
          <a:xfrm>
            <a:off x="948295" y="1606456"/>
            <a:ext cx="10218469" cy="4755290"/>
          </a:xfrm>
          <a:prstGeom prst="rect">
            <a:avLst/>
          </a:prstGeom>
        </p:spPr>
      </p:pic>
      <p:sp>
        <p:nvSpPr>
          <p:cNvPr id="7" name="Speech Bubble: Rectangle 6">
            <a:extLst>
              <a:ext uri="{FF2B5EF4-FFF2-40B4-BE49-F238E27FC236}">
                <a16:creationId xmlns:a16="http://schemas.microsoft.com/office/drawing/2014/main" id="{CA81A754-7D32-4DC2-8904-FC3EA986D31B}"/>
              </a:ext>
            </a:extLst>
          </p:cNvPr>
          <p:cNvSpPr/>
          <p:nvPr/>
        </p:nvSpPr>
        <p:spPr bwMode="auto">
          <a:xfrm>
            <a:off x="2648885" y="1015090"/>
            <a:ext cx="8672945" cy="510259"/>
          </a:xfrm>
          <a:prstGeom prst="wedgeRectCallout">
            <a:avLst>
              <a:gd name="adj1" fmla="val -29061"/>
              <a:gd name="adj2" fmla="val 45846"/>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Power BI App is a collection of ready-made visuals, pre-arranged in dashboards and reports </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D5046129-60D4-4EB6-9B0C-5B4F9C2962D3}"/>
              </a:ext>
            </a:extLst>
          </p:cNvPr>
          <p:cNvSpPr/>
          <p:nvPr/>
        </p:nvSpPr>
        <p:spPr bwMode="auto">
          <a:xfrm>
            <a:off x="2648885" y="236988"/>
            <a:ext cx="7617329" cy="648383"/>
          </a:xfrm>
          <a:prstGeom prst="wedgeRectCallout">
            <a:avLst>
              <a:gd name="adj1" fmla="val -48081"/>
              <a:gd name="adj2" fmla="val 3395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Creation /Use of Power BI App requires A Power BI Pro or Premium Per User (PPU) license or Access to a workspace backed by a Power BI Premium capacity.</a:t>
            </a:r>
            <a:endParaRPr lang="en-IN" sz="1600" dirty="0" err="1">
              <a:solidFill>
                <a:schemeClr val="tx1">
                  <a:lumMod val="95000"/>
                  <a:lumOff val="5000"/>
                </a:schemeClr>
              </a:solidFill>
              <a:ea typeface="Segoe UI" pitchFamily="34" charset="0"/>
              <a:cs typeface="Segoe UI" pitchFamily="34" charset="0"/>
            </a:endParaRPr>
          </a:p>
        </p:txBody>
      </p:sp>
      <p:sp>
        <p:nvSpPr>
          <p:cNvPr id="2" name="Speech Bubble: Rectangle 1">
            <a:extLst>
              <a:ext uri="{FF2B5EF4-FFF2-40B4-BE49-F238E27FC236}">
                <a16:creationId xmlns:a16="http://schemas.microsoft.com/office/drawing/2014/main" id="{CEC455D1-74BF-CA0E-B32F-8D96532BF080}"/>
              </a:ext>
            </a:extLst>
          </p:cNvPr>
          <p:cNvSpPr/>
          <p:nvPr/>
        </p:nvSpPr>
        <p:spPr bwMode="auto">
          <a:xfrm>
            <a:off x="7982857" y="5696620"/>
            <a:ext cx="4096509" cy="878351"/>
          </a:xfrm>
          <a:prstGeom prst="wedgeRectCallout">
            <a:avLst>
              <a:gd name="adj1" fmla="val -65484"/>
              <a:gd name="adj2" fmla="val -3523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Power BI App may also have the forms (created using Power Apps) where-in users can add /modify /delete data </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3769697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847207"/>
          </a:xfrm>
        </p:spPr>
        <p:txBody>
          <a:bodyPr/>
          <a:lstStyle/>
          <a:p>
            <a:r>
              <a:rPr lang="en-US" sz="2400" dirty="0"/>
              <a:t>Q01 – What are the building blocks of Power BI?</a:t>
            </a:r>
          </a:p>
          <a:p>
            <a:pPr>
              <a:spcBef>
                <a:spcPts val="1200"/>
              </a:spcBef>
              <a:buFont typeface="Wingdings" panose="05000000000000000000" pitchFamily="2" charset="2"/>
              <a:buChar char="ü"/>
            </a:pPr>
            <a:r>
              <a:rPr lang="en-US" sz="2400" dirty="0"/>
              <a:t>A01 – Visualizations, Datasets, Reports, Dashboards, and Tiles</a:t>
            </a:r>
          </a:p>
          <a:p>
            <a:pPr marL="0" indent="0">
              <a:buNone/>
            </a:pPr>
            <a:endParaRPr lang="en-US" sz="2400" dirty="0"/>
          </a:p>
          <a:p>
            <a:r>
              <a:rPr lang="en-US" sz="2400" dirty="0"/>
              <a:t>Q02 – What is the common flow of activity in Power BI?</a:t>
            </a:r>
          </a:p>
          <a:p>
            <a:pPr>
              <a:spcBef>
                <a:spcPts val="1200"/>
              </a:spcBef>
              <a:buFont typeface="Wingdings" panose="05000000000000000000" pitchFamily="2" charset="2"/>
              <a:buChar char="ü"/>
            </a:pPr>
            <a:r>
              <a:rPr lang="en-US" sz="2400" dirty="0"/>
              <a:t>A02 – Bring data into Power BI Desktop and create a report, share it to the Power BI service, view and interact with reports and dashboards.</a:t>
            </a:r>
          </a:p>
          <a:p>
            <a:pPr marL="0" indent="0">
              <a:buNone/>
            </a:pPr>
            <a:endParaRPr lang="en-US" sz="2400" dirty="0"/>
          </a:p>
          <a:p>
            <a:r>
              <a:rPr lang="en-US" sz="2400" dirty="0"/>
              <a:t>Q03 – What is a collection of ready-made visuals, pre-arranged in dashboards and reports is called?</a:t>
            </a:r>
          </a:p>
          <a:p>
            <a:pPr>
              <a:spcBef>
                <a:spcPts val="1200"/>
              </a:spcBef>
              <a:buFont typeface="Wingdings" panose="05000000000000000000" pitchFamily="2" charset="2"/>
              <a:buChar char="ü"/>
            </a:pPr>
            <a:r>
              <a:rPr lang="en-US" sz="2400" dirty="0"/>
              <a:t>A03 – An App</a:t>
            </a:r>
          </a:p>
        </p:txBody>
      </p:sp>
    </p:spTree>
    <p:extLst>
      <p:ext uri="{BB962C8B-B14F-4D97-AF65-F5344CB8AC3E}">
        <p14:creationId xmlns:p14="http://schemas.microsoft.com/office/powerpoint/2010/main" val="1674764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404889"/>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50000"/>
              </a:lnSpc>
              <a:buFont typeface="Wingdings" panose="05000000000000000000" pitchFamily="2" charset="2"/>
              <a:buChar char="§"/>
            </a:pPr>
            <a:r>
              <a:rPr lang="en-US" dirty="0"/>
              <a:t>What is Power BI</a:t>
            </a:r>
          </a:p>
          <a:p>
            <a:pPr>
              <a:lnSpc>
                <a:spcPct val="150000"/>
              </a:lnSpc>
              <a:buFont typeface="Wingdings" panose="05000000000000000000" pitchFamily="2" charset="2"/>
              <a:buChar char="§"/>
            </a:pPr>
            <a:r>
              <a:rPr lang="en-US" dirty="0"/>
              <a:t>Architecture</a:t>
            </a:r>
          </a:p>
          <a:p>
            <a:pPr>
              <a:lnSpc>
                <a:spcPct val="150000"/>
              </a:lnSpc>
              <a:buFont typeface="Wingdings" panose="05000000000000000000" pitchFamily="2" charset="2"/>
              <a:buChar char="§"/>
            </a:pPr>
            <a:r>
              <a:rPr lang="en-US" dirty="0"/>
              <a:t>Power BI Desktop</a:t>
            </a:r>
          </a:p>
          <a:p>
            <a:pPr>
              <a:lnSpc>
                <a:spcPct val="150000"/>
              </a:lnSpc>
              <a:buFont typeface="Wingdings" panose="05000000000000000000" pitchFamily="2" charset="2"/>
              <a:buChar char="§"/>
            </a:pPr>
            <a:r>
              <a:rPr lang="en-US" dirty="0"/>
              <a:t>Data Sources (SQL Server, </a:t>
            </a:r>
            <a:r>
              <a:rPr lang="en-US" dirty="0" err="1"/>
              <a:t>Sharepoint</a:t>
            </a:r>
            <a:r>
              <a:rPr lang="en-US" dirty="0"/>
              <a:t>, etc.)</a:t>
            </a:r>
          </a:p>
        </p:txBody>
      </p:sp>
    </p:spTree>
    <p:extLst>
      <p:ext uri="{BB962C8B-B14F-4D97-AF65-F5344CB8AC3E}">
        <p14:creationId xmlns:p14="http://schemas.microsoft.com/office/powerpoint/2010/main" val="147246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1213" y="1452451"/>
            <a:ext cx="4496759" cy="4098932"/>
          </a:xfrm>
        </p:spPr>
        <p:txBody>
          <a:bodyPr/>
          <a:lstStyle/>
          <a:p>
            <a:r>
              <a:rPr lang="en-US" dirty="0"/>
              <a:t>Lesson 1: </a:t>
            </a:r>
            <a:br>
              <a:rPr lang="en-US" dirty="0"/>
            </a:br>
            <a:r>
              <a:rPr lang="en-US" dirty="0"/>
              <a:t>Get data from various data sources</a:t>
            </a:r>
          </a:p>
        </p:txBody>
      </p:sp>
    </p:spTree>
    <p:extLst>
      <p:ext uri="{BB962C8B-B14F-4D97-AF65-F5344CB8AC3E}">
        <p14:creationId xmlns:p14="http://schemas.microsoft.com/office/powerpoint/2010/main" val="2014041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 to getting data</a:t>
            </a:r>
          </a:p>
        </p:txBody>
      </p:sp>
      <p:sp>
        <p:nvSpPr>
          <p:cNvPr id="4" name="Text Placeholder 3">
            <a:extLst>
              <a:ext uri="{FF2B5EF4-FFF2-40B4-BE49-F238E27FC236}">
                <a16:creationId xmlns:a16="http://schemas.microsoft.com/office/drawing/2014/main" id="{33712559-6255-4F71-8A3D-BC364C7E3C12}"/>
              </a:ext>
            </a:extLst>
          </p:cNvPr>
          <p:cNvSpPr>
            <a:spLocks noGrp="1"/>
          </p:cNvSpPr>
          <p:nvPr>
            <p:ph type="body" sz="quarter" idx="10"/>
          </p:nvPr>
        </p:nvSpPr>
        <p:spPr>
          <a:xfrm>
            <a:off x="465138" y="1960859"/>
            <a:ext cx="2929415" cy="1231106"/>
          </a:xfrm>
        </p:spPr>
        <p:txBody>
          <a:bodyPr/>
          <a:lstStyle/>
          <a:p>
            <a:pPr marL="0" indent="0">
              <a:buNone/>
            </a:pPr>
            <a:r>
              <a:rPr lang="en-US" sz="2400" dirty="0"/>
              <a:t>The first step in the data analysis process is identifying and getting data.</a:t>
            </a:r>
          </a:p>
        </p:txBody>
      </p:sp>
      <p:pic>
        <p:nvPicPr>
          <p:cNvPr id="5" name="Picture 4" descr="An image that shows the different types of data that can be transformed by Power Query and ingested by Power BI.">
            <a:extLst>
              <a:ext uri="{FF2B5EF4-FFF2-40B4-BE49-F238E27FC236}">
                <a16:creationId xmlns:a16="http://schemas.microsoft.com/office/drawing/2014/main" id="{FBA10056-1980-4235-A799-006A40D4D949}"/>
              </a:ext>
            </a:extLst>
          </p:cNvPr>
          <p:cNvPicPr>
            <a:picLocks noChangeAspect="1"/>
          </p:cNvPicPr>
          <p:nvPr/>
        </p:nvPicPr>
        <p:blipFill>
          <a:blip r:embed="rId3"/>
          <a:stretch>
            <a:fillRect/>
          </a:stretch>
        </p:blipFill>
        <p:spPr>
          <a:xfrm>
            <a:off x="4333403" y="1177445"/>
            <a:ext cx="6676973" cy="547210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flat files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4" name="Picture 3" descr="An image showing the different types of flat files, such as Excel files and csv files.">
            <a:extLst>
              <a:ext uri="{FF2B5EF4-FFF2-40B4-BE49-F238E27FC236}">
                <a16:creationId xmlns:a16="http://schemas.microsoft.com/office/drawing/2014/main" id="{782FFDB2-F44B-43BF-B8BB-99EA74716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031" y="1604837"/>
            <a:ext cx="2873742" cy="1389153"/>
          </a:xfrm>
          <a:prstGeom prst="rect">
            <a:avLst/>
          </a:prstGeom>
        </p:spPr>
      </p:pic>
      <p:sp>
        <p:nvSpPr>
          <p:cNvPr id="2" name="Arrow: Curved Right 1" descr="Image of an arrow pointing to preview of csv file.">
            <a:extLst>
              <a:ext uri="{FF2B5EF4-FFF2-40B4-BE49-F238E27FC236}">
                <a16:creationId xmlns:a16="http://schemas.microsoft.com/office/drawing/2014/main" id="{D2B8879B-99E9-418F-8731-BE4C6DF8B352}"/>
              </a:ext>
            </a:extLst>
          </p:cNvPr>
          <p:cNvSpPr/>
          <p:nvPr/>
        </p:nvSpPr>
        <p:spPr bwMode="auto">
          <a:xfrm rot="18714888">
            <a:off x="2959865" y="3017907"/>
            <a:ext cx="551145"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that shows the using the Geta Data wizard to connect to Excel to import into Power BI.">
            <a:extLst>
              <a:ext uri="{FF2B5EF4-FFF2-40B4-BE49-F238E27FC236}">
                <a16:creationId xmlns:a16="http://schemas.microsoft.com/office/drawing/2014/main" id="{A6FF8DCB-F31C-45E5-AB19-7BB4130666E4}"/>
              </a:ext>
            </a:extLst>
          </p:cNvPr>
          <p:cNvPicPr>
            <a:picLocks noChangeAspect="1"/>
          </p:cNvPicPr>
          <p:nvPr/>
        </p:nvPicPr>
        <p:blipFill>
          <a:blip r:embed="rId4"/>
          <a:stretch>
            <a:fillRect/>
          </a:stretch>
        </p:blipFill>
        <p:spPr>
          <a:xfrm>
            <a:off x="4389702" y="2130137"/>
            <a:ext cx="7581634" cy="4558458"/>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relational data 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1"/>
            <a:ext cx="7958253" cy="400110"/>
          </a:xfrm>
        </p:spPr>
        <p:txBody>
          <a:bodyPr/>
          <a:lstStyle/>
          <a:p>
            <a:pPr marL="0" indent="0">
              <a:lnSpc>
                <a:spcPct val="100000"/>
              </a:lnSpc>
              <a:buNone/>
            </a:pPr>
            <a:endParaRPr lang="en-US" sz="2600" dirty="0">
              <a:latin typeface="Segoe UI Light" panose="020B0502040204020203" pitchFamily="34" charset="0"/>
              <a:cs typeface="Segoe UI Light" panose="020B0502040204020203" pitchFamily="34" charset="0"/>
            </a:endParaRPr>
          </a:p>
        </p:txBody>
      </p:sp>
      <p:pic>
        <p:nvPicPr>
          <p:cNvPr id="3" name="Picture 2" descr="An image showing Power BI ingesting data from a SQL database to build a Power BI report.">
            <a:extLst>
              <a:ext uri="{FF2B5EF4-FFF2-40B4-BE49-F238E27FC236}">
                <a16:creationId xmlns:a16="http://schemas.microsoft.com/office/drawing/2014/main" id="{58AC465E-C71F-4BE7-B4B6-FB49766C6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14" y="1361411"/>
            <a:ext cx="9109046" cy="5000335"/>
          </a:xfrm>
          <a:prstGeom prst="rect">
            <a:avLst/>
          </a:prstGeom>
        </p:spPr>
      </p:pic>
    </p:spTree>
    <p:extLst>
      <p:ext uri="{BB962C8B-B14F-4D97-AF65-F5344CB8AC3E}">
        <p14:creationId xmlns:p14="http://schemas.microsoft.com/office/powerpoint/2010/main" val="23611897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NoSQL</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9572625"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17" name="Picture 16" descr="An image showing the Get Data dialog with Azure Cosmos DB selected.">
            <a:extLst>
              <a:ext uri="{FF2B5EF4-FFF2-40B4-BE49-F238E27FC236}">
                <a16:creationId xmlns:a16="http://schemas.microsoft.com/office/drawing/2014/main" id="{B520B0C1-8A8D-4702-96EB-30435B884B03}"/>
              </a:ext>
            </a:extLst>
          </p:cNvPr>
          <p:cNvPicPr>
            <a:picLocks noChangeAspect="1"/>
          </p:cNvPicPr>
          <p:nvPr/>
        </p:nvPicPr>
        <p:blipFill>
          <a:blip r:embed="rId3"/>
          <a:stretch>
            <a:fillRect/>
          </a:stretch>
        </p:blipFill>
        <p:spPr>
          <a:xfrm>
            <a:off x="321415" y="1244357"/>
            <a:ext cx="4563736" cy="5017839"/>
          </a:xfrm>
          <a:prstGeom prst="rect">
            <a:avLst/>
          </a:prstGeom>
        </p:spPr>
      </p:pic>
      <p:sp>
        <p:nvSpPr>
          <p:cNvPr id="19" name="Arrow: Curved Right 18" descr="Image of an arrow pointing to the home tab of the ribbon in Power Query.">
            <a:extLst>
              <a:ext uri="{FF2B5EF4-FFF2-40B4-BE49-F238E27FC236}">
                <a16:creationId xmlns:a16="http://schemas.microsoft.com/office/drawing/2014/main" id="{0F56EE8A-513C-4F34-A8A5-D89F4F3E7D2B}"/>
              </a:ext>
            </a:extLst>
          </p:cNvPr>
          <p:cNvSpPr/>
          <p:nvPr/>
        </p:nvSpPr>
        <p:spPr bwMode="auto">
          <a:xfrm rot="18714888" flipH="1">
            <a:off x="5521186" y="1284263"/>
            <a:ext cx="573404"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n image showing Power Query with data imported from a CosmosDB data store.">
            <a:extLst>
              <a:ext uri="{FF2B5EF4-FFF2-40B4-BE49-F238E27FC236}">
                <a16:creationId xmlns:a16="http://schemas.microsoft.com/office/drawing/2014/main" id="{FB39708B-70E5-4736-99EE-45F1D7F1D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515" y="2844917"/>
            <a:ext cx="7160133" cy="3970073"/>
          </a:xfrm>
          <a:prstGeom prst="rect">
            <a:avLst/>
          </a:prstGeom>
        </p:spPr>
      </p:pic>
    </p:spTree>
    <p:extLst>
      <p:ext uri="{BB962C8B-B14F-4D97-AF65-F5344CB8AC3E}">
        <p14:creationId xmlns:p14="http://schemas.microsoft.com/office/powerpoint/2010/main" val="1364998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applications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8278029"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3" name="Picture 2" descr="An image showing a SharePoint site with HR data on it and selected to import into Power BI.">
            <a:extLst>
              <a:ext uri="{FF2B5EF4-FFF2-40B4-BE49-F238E27FC236}">
                <a16:creationId xmlns:a16="http://schemas.microsoft.com/office/drawing/2014/main" id="{EFB29D1B-916A-4C93-A357-ACB89111C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31" y="1565891"/>
            <a:ext cx="9757544" cy="2334569"/>
          </a:xfrm>
          <a:prstGeom prst="rect">
            <a:avLst/>
          </a:prstGeom>
        </p:spPr>
      </p:pic>
      <p:sp>
        <p:nvSpPr>
          <p:cNvPr id="8" name="Arrow: Curved Right 7" descr="An image of an arrow pointing to the home tab of the ribbon in Power Query.">
            <a:extLst>
              <a:ext uri="{FF2B5EF4-FFF2-40B4-BE49-F238E27FC236}">
                <a16:creationId xmlns:a16="http://schemas.microsoft.com/office/drawing/2014/main" id="{9D4FB852-6839-460B-9B1A-B78014ABE679}"/>
              </a:ext>
            </a:extLst>
          </p:cNvPr>
          <p:cNvSpPr/>
          <p:nvPr/>
        </p:nvSpPr>
        <p:spPr bwMode="auto">
          <a:xfrm rot="18714888">
            <a:off x="4167187" y="3954641"/>
            <a:ext cx="611173"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n image showing Power Query with the SharePoint HR data imported.">
            <a:extLst>
              <a:ext uri="{FF2B5EF4-FFF2-40B4-BE49-F238E27FC236}">
                <a16:creationId xmlns:a16="http://schemas.microsoft.com/office/drawing/2014/main" id="{225C300F-9416-4BFF-A7B4-A312BE048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35" y="2459579"/>
            <a:ext cx="6819048" cy="4390476"/>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Analysis Services</a:t>
            </a:r>
          </a:p>
        </p:txBody>
      </p:sp>
      <p:pic>
        <p:nvPicPr>
          <p:cNvPr id="3" name="Picture 2" descr="An image showing the SQL Server Analysis Services database connection dialog with the server name and database fields filled in.">
            <a:extLst>
              <a:ext uri="{FF2B5EF4-FFF2-40B4-BE49-F238E27FC236}">
                <a16:creationId xmlns:a16="http://schemas.microsoft.com/office/drawing/2014/main" id="{878C6572-B11D-47F0-8653-9D8A2111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424" y="2231859"/>
            <a:ext cx="7404082" cy="3344124"/>
          </a:xfrm>
          <a:prstGeom prst="rect">
            <a:avLst/>
          </a:prstGeom>
        </p:spPr>
      </p:pic>
      <p:sp>
        <p:nvSpPr>
          <p:cNvPr id="6" name="Text Placeholder 5">
            <a:extLst>
              <a:ext uri="{FF2B5EF4-FFF2-40B4-BE49-F238E27FC236}">
                <a16:creationId xmlns:a16="http://schemas.microsoft.com/office/drawing/2014/main" id="{5344448D-C9C9-4C42-AAFF-6F7BD7074E15}"/>
              </a:ext>
            </a:extLst>
          </p:cNvPr>
          <p:cNvSpPr>
            <a:spLocks noGrp="1"/>
          </p:cNvSpPr>
          <p:nvPr>
            <p:ph type="body" sz="quarter" idx="10"/>
          </p:nvPr>
        </p:nvSpPr>
        <p:spPr>
          <a:xfrm>
            <a:off x="465139" y="1960860"/>
            <a:ext cx="4406286" cy="2623666"/>
          </a:xfrm>
        </p:spPr>
        <p:txBody>
          <a:bodyPr/>
          <a:lstStyle/>
          <a:p>
            <a:pPr marL="0" indent="0">
              <a:buNone/>
            </a:pPr>
            <a:r>
              <a:rPr lang="en-US" sz="2400" dirty="0"/>
              <a:t>An analytical data engine that lets you digest data from multiple data sources and create calculations on the fly.</a:t>
            </a:r>
          </a:p>
        </p:txBody>
      </p:sp>
    </p:spTree>
    <p:extLst>
      <p:ext uri="{BB962C8B-B14F-4D97-AF65-F5344CB8AC3E}">
        <p14:creationId xmlns:p14="http://schemas.microsoft.com/office/powerpoint/2010/main" val="28726685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521505" y="1436427"/>
            <a:ext cx="8541077" cy="3629025"/>
          </a:xfrm>
        </p:spPr>
        <p:txBody>
          <a:bodyPr anchor="ctr"/>
          <a:lstStyle/>
          <a:p>
            <a:pPr>
              <a:spcBef>
                <a:spcPts val="1200"/>
              </a:spcBef>
              <a:spcAft>
                <a:spcPts val="1200"/>
              </a:spcAft>
            </a:pPr>
            <a:r>
              <a:rPr lang="en-US" dirty="0"/>
              <a:t>Lesson 1: </a:t>
            </a:r>
            <a:br>
              <a:rPr lang="en-US" dirty="0"/>
            </a:br>
            <a:r>
              <a:rPr lang="en-US" dirty="0"/>
              <a:t>Data Analytics </a:t>
            </a:r>
            <a:br>
              <a:rPr lang="en-US" dirty="0"/>
            </a:br>
            <a:r>
              <a:rPr lang="en-US" dirty="0"/>
              <a:t>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713891"/>
            <a:ext cx="9572625" cy="307777"/>
          </a:xfrm>
        </p:spPr>
        <p:txBody>
          <a:bodyPr/>
          <a:lstStyle/>
          <a:p>
            <a:pPr marL="0" indent="0">
              <a:buNone/>
            </a:pPr>
            <a:r>
              <a:rPr lang="en-US" sz="2400" dirty="0"/>
              <a:t>Data and information is the most strategic business asset. </a:t>
            </a:r>
          </a:p>
        </p:txBody>
      </p:sp>
      <p:grpSp>
        <p:nvGrpSpPr>
          <p:cNvPr id="176" name="Group 175" descr="A picture showing data ingestion from many different data sources to populate a Power BI report.">
            <a:extLst>
              <a:ext uri="{FF2B5EF4-FFF2-40B4-BE49-F238E27FC236}">
                <a16:creationId xmlns:a16="http://schemas.microsoft.com/office/drawing/2014/main" id="{A5B294E2-5532-496B-8BCE-5DF3CCACCECE}"/>
              </a:ext>
            </a:extLst>
          </p:cNvPr>
          <p:cNvGrpSpPr/>
          <p:nvPr/>
        </p:nvGrpSpPr>
        <p:grpSpPr>
          <a:xfrm>
            <a:off x="459312" y="2705694"/>
            <a:ext cx="11517851" cy="3504274"/>
            <a:chOff x="459312" y="2705694"/>
            <a:chExt cx="11517851" cy="3504274"/>
          </a:xfrm>
        </p:grpSpPr>
        <p:grpSp>
          <p:nvGrpSpPr>
            <p:cNvPr id="27" name="Group 26" descr="A picture showing data ingestion from many different data sources to populate a Power BI report.">
              <a:extLst>
                <a:ext uri="{FF2B5EF4-FFF2-40B4-BE49-F238E27FC236}">
                  <a16:creationId xmlns:a16="http://schemas.microsoft.com/office/drawing/2014/main" id="{E911FF8D-1457-450B-A54D-8F6F8A9F84F1}"/>
                </a:ext>
              </a:extLst>
            </p:cNvPr>
            <p:cNvGrpSpPr/>
            <p:nvPr/>
          </p:nvGrpSpPr>
          <p:grpSpPr>
            <a:xfrm>
              <a:off x="3211437" y="2705694"/>
              <a:ext cx="8765726" cy="3504274"/>
              <a:chOff x="3543862" y="2750697"/>
              <a:chExt cx="8765726" cy="3504274"/>
            </a:xfrm>
          </p:grpSpPr>
          <p:pic>
            <p:nvPicPr>
              <p:cNvPr id="3" name="Graphic 2" descr="Filter with solid fill">
                <a:extLst>
                  <a:ext uri="{FF2B5EF4-FFF2-40B4-BE49-F238E27FC236}">
                    <a16:creationId xmlns:a16="http://schemas.microsoft.com/office/drawing/2014/main" id="{79903E45-CE4D-4A60-A749-72BF4BE1C0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3862" y="3044813"/>
                <a:ext cx="2687869" cy="2687869"/>
              </a:xfrm>
              <a:prstGeom prst="rect">
                <a:avLst/>
              </a:prstGeom>
            </p:spPr>
          </p:pic>
          <p:pic>
            <p:nvPicPr>
              <p:cNvPr id="7" name="Graphic 6" descr="Gears outline">
                <a:extLst>
                  <a:ext uri="{FF2B5EF4-FFF2-40B4-BE49-F238E27FC236}">
                    <a16:creationId xmlns:a16="http://schemas.microsoft.com/office/drawing/2014/main" id="{ED666638-4647-4CBF-AC77-80256E748E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036" y="3985165"/>
                <a:ext cx="607271" cy="607271"/>
              </a:xfrm>
              <a:prstGeom prst="rect">
                <a:avLst/>
              </a:prstGeom>
            </p:spPr>
          </p:pic>
          <p:pic>
            <p:nvPicPr>
              <p:cNvPr id="9" name="Graphic 8" descr="Single gear outline">
                <a:extLst>
                  <a:ext uri="{FF2B5EF4-FFF2-40B4-BE49-F238E27FC236}">
                    <a16:creationId xmlns:a16="http://schemas.microsoft.com/office/drawing/2014/main" id="{4D5C4787-8794-4172-9047-334EC029E6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6290" y="4207159"/>
                <a:ext cx="531232" cy="531232"/>
              </a:xfrm>
              <a:prstGeom prst="rect">
                <a:avLst/>
              </a:prstGeom>
            </p:spPr>
          </p:pic>
          <p:pic>
            <p:nvPicPr>
              <p:cNvPr id="11" name="Picture 10" descr="Graphical user interface, chart&#10;&#10;Description automatically generated">
                <a:extLst>
                  <a:ext uri="{FF2B5EF4-FFF2-40B4-BE49-F238E27FC236}">
                    <a16:creationId xmlns:a16="http://schemas.microsoft.com/office/drawing/2014/main" id="{0C9A7FF7-809D-4721-9880-E57395DABD9B}"/>
                  </a:ext>
                </a:extLst>
              </p:cNvPr>
              <p:cNvPicPr>
                <a:picLocks noChangeAspect="1"/>
              </p:cNvPicPr>
              <p:nvPr/>
            </p:nvPicPr>
            <p:blipFill>
              <a:blip r:embed="rId9"/>
              <a:stretch>
                <a:fillRect/>
              </a:stretch>
            </p:blipFill>
            <p:spPr>
              <a:xfrm>
                <a:off x="5992337" y="2750697"/>
                <a:ext cx="6317251" cy="3504274"/>
              </a:xfrm>
              <a:prstGeom prst="rect">
                <a:avLst/>
              </a:prstGeom>
            </p:spPr>
          </p:pic>
        </p:grpSp>
        <p:grpSp>
          <p:nvGrpSpPr>
            <p:cNvPr id="175" name="Group 174">
              <a:extLst>
                <a:ext uri="{FF2B5EF4-FFF2-40B4-BE49-F238E27FC236}">
                  <a16:creationId xmlns:a16="http://schemas.microsoft.com/office/drawing/2014/main" id="{B3DF93A9-4496-46EE-A945-93CF3680E8E2}"/>
                </a:ext>
              </a:extLst>
            </p:cNvPr>
            <p:cNvGrpSpPr/>
            <p:nvPr/>
          </p:nvGrpSpPr>
          <p:grpSpPr>
            <a:xfrm>
              <a:off x="459312" y="2837280"/>
              <a:ext cx="2901321" cy="3012927"/>
              <a:chOff x="1134510" y="3068438"/>
              <a:chExt cx="2901321" cy="3012927"/>
            </a:xfrm>
          </p:grpSpPr>
          <p:sp>
            <p:nvSpPr>
              <p:cNvPr id="174" name="Oval 173">
                <a:extLst>
                  <a:ext uri="{FF2B5EF4-FFF2-40B4-BE49-F238E27FC236}">
                    <a16:creationId xmlns:a16="http://schemas.microsoft.com/office/drawing/2014/main" id="{74FB6AE5-AF7B-4F2F-BB67-F61CDF0AC798}"/>
                  </a:ext>
                </a:extLst>
              </p:cNvPr>
              <p:cNvSpPr/>
              <p:nvPr/>
            </p:nvSpPr>
            <p:spPr bwMode="auto">
              <a:xfrm>
                <a:off x="1134510" y="3068438"/>
                <a:ext cx="2901321" cy="301292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2" name="Picture 141">
                <a:extLst>
                  <a:ext uri="{FF2B5EF4-FFF2-40B4-BE49-F238E27FC236}">
                    <a16:creationId xmlns:a16="http://schemas.microsoft.com/office/drawing/2014/main" id="{01BF3A4D-360C-4202-8C45-8983D3BA316E}"/>
                  </a:ext>
                </a:extLst>
              </p:cNvPr>
              <p:cNvPicPr>
                <a:picLocks noChangeAspect="1"/>
              </p:cNvPicPr>
              <p:nvPr/>
            </p:nvPicPr>
            <p:blipFill>
              <a:blip r:embed="rId10"/>
              <a:stretch>
                <a:fillRect/>
              </a:stretch>
            </p:blipFill>
            <p:spPr>
              <a:xfrm>
                <a:off x="2785554" y="4288830"/>
                <a:ext cx="364480" cy="375589"/>
              </a:xfrm>
              <a:prstGeom prst="rect">
                <a:avLst/>
              </a:prstGeom>
            </p:spPr>
          </p:pic>
          <p:pic>
            <p:nvPicPr>
              <p:cNvPr id="144" name="Picture 143">
                <a:extLst>
                  <a:ext uri="{FF2B5EF4-FFF2-40B4-BE49-F238E27FC236}">
                    <a16:creationId xmlns:a16="http://schemas.microsoft.com/office/drawing/2014/main" id="{5300F280-93D4-4388-8958-8713A7841FC9}"/>
                  </a:ext>
                </a:extLst>
              </p:cNvPr>
              <p:cNvPicPr>
                <a:picLocks noChangeAspect="1"/>
              </p:cNvPicPr>
              <p:nvPr/>
            </p:nvPicPr>
            <p:blipFill>
              <a:blip r:embed="rId11"/>
              <a:stretch>
                <a:fillRect/>
              </a:stretch>
            </p:blipFill>
            <p:spPr>
              <a:xfrm>
                <a:off x="1378126" y="4512939"/>
                <a:ext cx="625418" cy="635359"/>
              </a:xfrm>
              <a:prstGeom prst="rect">
                <a:avLst/>
              </a:prstGeom>
            </p:spPr>
          </p:pic>
          <p:pic>
            <p:nvPicPr>
              <p:cNvPr id="146" name="Picture 145">
                <a:extLst>
                  <a:ext uri="{FF2B5EF4-FFF2-40B4-BE49-F238E27FC236}">
                    <a16:creationId xmlns:a16="http://schemas.microsoft.com/office/drawing/2014/main" id="{C0633767-D499-40FA-B337-D1D5DF60A995}"/>
                  </a:ext>
                </a:extLst>
              </p:cNvPr>
              <p:cNvPicPr>
                <a:picLocks noChangeAspect="1"/>
              </p:cNvPicPr>
              <p:nvPr/>
            </p:nvPicPr>
            <p:blipFill>
              <a:blip r:embed="rId12"/>
              <a:stretch>
                <a:fillRect/>
              </a:stretch>
            </p:blipFill>
            <p:spPr>
              <a:xfrm>
                <a:off x="2404077" y="3224749"/>
                <a:ext cx="471155" cy="481388"/>
              </a:xfrm>
              <a:prstGeom prst="rect">
                <a:avLst/>
              </a:prstGeom>
            </p:spPr>
          </p:pic>
          <p:pic>
            <p:nvPicPr>
              <p:cNvPr id="148" name="Picture 147" descr="Icon&#10;&#10;Description automatically generated">
                <a:extLst>
                  <a:ext uri="{FF2B5EF4-FFF2-40B4-BE49-F238E27FC236}">
                    <a16:creationId xmlns:a16="http://schemas.microsoft.com/office/drawing/2014/main" id="{442214B1-24B3-4019-A1AF-56D480C9D1A9}"/>
                  </a:ext>
                </a:extLst>
              </p:cNvPr>
              <p:cNvPicPr>
                <a:picLocks noChangeAspect="1"/>
              </p:cNvPicPr>
              <p:nvPr/>
            </p:nvPicPr>
            <p:blipFill>
              <a:blip r:embed="rId13"/>
              <a:stretch>
                <a:fillRect/>
              </a:stretch>
            </p:blipFill>
            <p:spPr>
              <a:xfrm>
                <a:off x="3345088" y="4408496"/>
                <a:ext cx="432355" cy="425216"/>
              </a:xfrm>
              <a:prstGeom prst="rect">
                <a:avLst/>
              </a:prstGeom>
            </p:spPr>
          </p:pic>
          <p:pic>
            <p:nvPicPr>
              <p:cNvPr id="150" name="Picture 149">
                <a:extLst>
                  <a:ext uri="{FF2B5EF4-FFF2-40B4-BE49-F238E27FC236}">
                    <a16:creationId xmlns:a16="http://schemas.microsoft.com/office/drawing/2014/main" id="{4AE6D146-A1DA-4405-8B67-6E76EFCE2842}"/>
                  </a:ext>
                </a:extLst>
              </p:cNvPr>
              <p:cNvPicPr>
                <a:picLocks noChangeAspect="1"/>
              </p:cNvPicPr>
              <p:nvPr/>
            </p:nvPicPr>
            <p:blipFill>
              <a:blip r:embed="rId14"/>
              <a:stretch>
                <a:fillRect/>
              </a:stretch>
            </p:blipFill>
            <p:spPr>
              <a:xfrm>
                <a:off x="1818610" y="3863534"/>
                <a:ext cx="476809" cy="491966"/>
              </a:xfrm>
              <a:prstGeom prst="rect">
                <a:avLst/>
              </a:prstGeom>
            </p:spPr>
          </p:pic>
          <p:pic>
            <p:nvPicPr>
              <p:cNvPr id="152" name="Picture 151">
                <a:extLst>
                  <a:ext uri="{FF2B5EF4-FFF2-40B4-BE49-F238E27FC236}">
                    <a16:creationId xmlns:a16="http://schemas.microsoft.com/office/drawing/2014/main" id="{AAFC57D2-48A5-4C94-AF6C-26DF8E13B8A1}"/>
                  </a:ext>
                </a:extLst>
              </p:cNvPr>
              <p:cNvPicPr>
                <a:picLocks noChangeAspect="1"/>
              </p:cNvPicPr>
              <p:nvPr/>
            </p:nvPicPr>
            <p:blipFill>
              <a:blip r:embed="rId15"/>
              <a:stretch>
                <a:fillRect/>
              </a:stretch>
            </p:blipFill>
            <p:spPr>
              <a:xfrm>
                <a:off x="2484193" y="5475880"/>
                <a:ext cx="499335" cy="478426"/>
              </a:xfrm>
              <a:prstGeom prst="rect">
                <a:avLst/>
              </a:prstGeom>
            </p:spPr>
          </p:pic>
          <p:pic>
            <p:nvPicPr>
              <p:cNvPr id="154" name="Picture 153">
                <a:extLst>
                  <a:ext uri="{FF2B5EF4-FFF2-40B4-BE49-F238E27FC236}">
                    <a16:creationId xmlns:a16="http://schemas.microsoft.com/office/drawing/2014/main" id="{FD456065-C812-4D7E-80A2-95EC3F7620F9}"/>
                  </a:ext>
                </a:extLst>
              </p:cNvPr>
              <p:cNvPicPr>
                <a:picLocks noChangeAspect="1"/>
              </p:cNvPicPr>
              <p:nvPr/>
            </p:nvPicPr>
            <p:blipFill>
              <a:blip r:embed="rId16"/>
              <a:stretch>
                <a:fillRect/>
              </a:stretch>
            </p:blipFill>
            <p:spPr>
              <a:xfrm>
                <a:off x="1376590" y="4056558"/>
                <a:ext cx="263660" cy="273802"/>
              </a:xfrm>
              <a:prstGeom prst="rect">
                <a:avLst/>
              </a:prstGeom>
            </p:spPr>
          </p:pic>
          <p:pic>
            <p:nvPicPr>
              <p:cNvPr id="156" name="Picture 155">
                <a:extLst>
                  <a:ext uri="{FF2B5EF4-FFF2-40B4-BE49-F238E27FC236}">
                    <a16:creationId xmlns:a16="http://schemas.microsoft.com/office/drawing/2014/main" id="{2595409A-AAC6-497B-96F0-3C5CA996B85C}"/>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p:spPr>
          </p:pic>
          <p:pic>
            <p:nvPicPr>
              <p:cNvPr id="158" name="Picture 157" descr="tmpb3jdpwfd">
                <a:extLst>
                  <a:ext uri="{FF2B5EF4-FFF2-40B4-BE49-F238E27FC236}">
                    <a16:creationId xmlns:a16="http://schemas.microsoft.com/office/drawing/2014/main" id="{9CE102EB-F6AD-4370-9EEA-58962F7E50A7}"/>
                  </a:ext>
                </a:extLst>
              </p:cNvPr>
              <p:cNvPicPr>
                <a:picLocks noChangeAspect="1"/>
              </p:cNvPicPr>
              <p:nvPr/>
            </p:nvPicPr>
            <p:blipFill>
              <a:blip r:embed="rId18"/>
              <a:stretch>
                <a:fillRect/>
              </a:stretch>
            </p:blipFill>
            <p:spPr>
              <a:xfrm>
                <a:off x="2874646" y="4916798"/>
                <a:ext cx="941654" cy="687569"/>
              </a:xfrm>
              <a:prstGeom prst="rect">
                <a:avLst/>
              </a:prstGeom>
            </p:spPr>
          </p:pic>
          <p:pic>
            <p:nvPicPr>
              <p:cNvPr id="160" name="Picture 4" descr="Image result for mailchimp logo">
                <a:extLst>
                  <a:ext uri="{FF2B5EF4-FFF2-40B4-BE49-F238E27FC236}">
                    <a16:creationId xmlns:a16="http://schemas.microsoft.com/office/drawing/2014/main" id="{464EA77B-00C4-4200-84F1-405915C41F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extLst>
                <a:ext uri="{909E8E84-426E-40DD-AFC4-6F175D3DCCD1}">
                  <a14:hiddenFill xmlns:a14="http://schemas.microsoft.com/office/drawing/2010/main">
                    <a:solidFill>
                      <a:srgbClr val="FFFFFF"/>
                    </a:solidFill>
                  </a14:hiddenFill>
                </a:ext>
              </a:extLst>
            </p:spPr>
          </p:pic>
          <p:pic>
            <p:nvPicPr>
              <p:cNvPr id="162" name="Picture 161" descr="tmp1jb5nrdx">
                <a:extLst>
                  <a:ext uri="{FF2B5EF4-FFF2-40B4-BE49-F238E27FC236}">
                    <a16:creationId xmlns:a16="http://schemas.microsoft.com/office/drawing/2014/main" id="{528564A3-8199-4C3F-8B4A-BBFD987FF382}"/>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p:spPr>
          </p:pic>
          <p:pic>
            <p:nvPicPr>
              <p:cNvPr id="164" name="Picture 163">
                <a:extLst>
                  <a:ext uri="{FF2B5EF4-FFF2-40B4-BE49-F238E27FC236}">
                    <a16:creationId xmlns:a16="http://schemas.microsoft.com/office/drawing/2014/main" id="{881FF843-F640-46FB-8CC7-92B5ACBE205C}"/>
                  </a:ext>
                </a:extLst>
              </p:cNvPr>
              <p:cNvPicPr>
                <a:picLocks noChangeAspect="1"/>
              </p:cNvPicPr>
              <p:nvPr/>
            </p:nvPicPr>
            <p:blipFill>
              <a:blip r:embed="rId21"/>
              <a:stretch>
                <a:fillRect/>
              </a:stretch>
            </p:blipFill>
            <p:spPr>
              <a:xfrm>
                <a:off x="1835201" y="3296164"/>
                <a:ext cx="612393" cy="528261"/>
              </a:xfrm>
              <a:prstGeom prst="rect">
                <a:avLst/>
              </a:prstGeom>
            </p:spPr>
          </p:pic>
          <p:pic>
            <p:nvPicPr>
              <p:cNvPr id="166" name="Picture 165">
                <a:extLst>
                  <a:ext uri="{FF2B5EF4-FFF2-40B4-BE49-F238E27FC236}">
                    <a16:creationId xmlns:a16="http://schemas.microsoft.com/office/drawing/2014/main" id="{5A45ACAD-2F6E-4348-81A7-7A7328131A90}"/>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p:spPr>
          </p:pic>
          <p:pic>
            <p:nvPicPr>
              <p:cNvPr id="168" name="Picture 4" descr="Image result for sap">
                <a:extLst>
                  <a:ext uri="{FF2B5EF4-FFF2-40B4-BE49-F238E27FC236}">
                    <a16:creationId xmlns:a16="http://schemas.microsoft.com/office/drawing/2014/main" id="{F7D9587D-7289-47F5-835E-E865506D39D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Image result for oracle">
                <a:extLst>
                  <a:ext uri="{FF2B5EF4-FFF2-40B4-BE49-F238E27FC236}">
                    <a16:creationId xmlns:a16="http://schemas.microsoft.com/office/drawing/2014/main" id="{1A79AB65-9C38-4FB0-9DDC-3DA56E9CEF8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Related image">
                <a:extLst>
                  <a:ext uri="{FF2B5EF4-FFF2-40B4-BE49-F238E27FC236}">
                    <a16:creationId xmlns:a16="http://schemas.microsoft.com/office/drawing/2014/main" id="{335EFC72-1D60-4886-B29F-BEDE7A50E55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595408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Overview of Data Analysis</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17591" y="2029425"/>
            <a:ext cx="1190244" cy="1190244"/>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1273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Descriptive</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160806" y="2029425"/>
            <a:ext cx="1190244" cy="1190244"/>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2655954"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Diagnostic</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5508815" y="2029425"/>
            <a:ext cx="1190244" cy="1190244"/>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4999169"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Predictive</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7845712" y="2029425"/>
            <a:ext cx="1190244" cy="1190244"/>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7342385"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Prescriptive</a:t>
            </a:r>
          </a:p>
        </p:txBody>
      </p:sp>
      <p:pic>
        <p:nvPicPr>
          <p:cNvPr id="44" name="Picture 43" descr="Icon of a top view section of human brain">
            <a:extLst>
              <a:ext uri="{FF2B5EF4-FFF2-40B4-BE49-F238E27FC236}">
                <a16:creationId xmlns:a16="http://schemas.microsoft.com/office/drawing/2014/main" id="{9D2B57CE-BA22-4240-8F1E-BB28E05A438C}"/>
              </a:ext>
            </a:extLst>
          </p:cNvPr>
          <p:cNvPicPr>
            <a:picLocks noChangeAspect="1"/>
          </p:cNvPicPr>
          <p:nvPr/>
        </p:nvPicPr>
        <p:blipFill>
          <a:blip r:embed="rId7"/>
          <a:stretch>
            <a:fillRect/>
          </a:stretch>
        </p:blipFill>
        <p:spPr>
          <a:xfrm>
            <a:off x="10188927" y="2029425"/>
            <a:ext cx="1190244" cy="1190244"/>
          </a:xfrm>
          <a:prstGeom prst="rect">
            <a:avLst/>
          </a:prstGeom>
        </p:spPr>
      </p:pic>
      <p:sp>
        <p:nvSpPr>
          <p:cNvPr id="45" name="Rectangle 44">
            <a:extLst>
              <a:ext uri="{FF2B5EF4-FFF2-40B4-BE49-F238E27FC236}">
                <a16:creationId xmlns:a16="http://schemas.microsoft.com/office/drawing/2014/main" id="{0D3B4532-2700-4942-A0E2-21709455CD0E}"/>
              </a:ext>
            </a:extLst>
          </p:cNvPr>
          <p:cNvSpPr/>
          <p:nvPr/>
        </p:nvSpPr>
        <p:spPr bwMode="auto">
          <a:xfrm>
            <a:off x="968559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Cognitive</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12738" y="4011697"/>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Descriptive analytics helps answer questions about what has happened, based on historical data</a:t>
            </a:r>
            <a:endParaRPr lang="en-IN" sz="16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761859" y="4003710"/>
            <a:ext cx="2237310" cy="263967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Diagnostic analytics techniques take the findings from descriptive analytics and </a:t>
            </a:r>
            <a:r>
              <a:rPr lang="en-US" sz="1600" dirty="0">
                <a:solidFill>
                  <a:srgbClr val="FF0000"/>
                </a:solidFill>
                <a:ea typeface="Segoe UI" pitchFamily="34" charset="0"/>
                <a:cs typeface="Segoe UI" pitchFamily="34" charset="0"/>
              </a:rPr>
              <a:t>dig deeper to find the cause. </a:t>
            </a:r>
            <a:endParaRPr lang="en-IN" sz="1600" dirty="0" err="1">
              <a:solidFill>
                <a:srgbClr val="FF0000"/>
              </a:solidFill>
              <a:ea typeface="Segoe UI" pitchFamily="34" charset="0"/>
              <a:cs typeface="Segoe UI" pitchFamily="34" charset="0"/>
            </a:endParaRP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5105075" y="4000546"/>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Predictive analytics techniques use historical data to identify trends and determine if they're likely to recur. </a:t>
            </a:r>
            <a:endParaRPr lang="en-IN" sz="1600" dirty="0" err="1">
              <a:solidFill>
                <a:schemeClr val="tx1">
                  <a:lumMod val="95000"/>
                  <a:lumOff val="5000"/>
                </a:schemeClr>
              </a:solidFill>
              <a:ea typeface="Segoe UI" pitchFamily="34" charset="0"/>
              <a:cs typeface="Segoe UI" pitchFamily="34" charset="0"/>
            </a:endParaRP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448288" y="4000545"/>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Prescriptive Analysis, use insights from predictive analytics, data-driven decisions can be made. </a:t>
            </a:r>
            <a:endParaRPr lang="en-IN" sz="1600" dirty="0" err="1">
              <a:solidFill>
                <a:schemeClr val="tx1">
                  <a:lumMod val="95000"/>
                  <a:lumOff val="5000"/>
                </a:schemeClr>
              </a:solidFill>
              <a:ea typeface="Segoe UI" pitchFamily="34" charset="0"/>
              <a:cs typeface="Segoe UI" pitchFamily="34" charset="0"/>
            </a:endParaRPr>
          </a:p>
        </p:txBody>
      </p:sp>
      <p:sp>
        <p:nvSpPr>
          <p:cNvPr id="50" name="Speech Bubble: Rectangle 49">
            <a:extLst>
              <a:ext uri="{FF2B5EF4-FFF2-40B4-BE49-F238E27FC236}">
                <a16:creationId xmlns:a16="http://schemas.microsoft.com/office/drawing/2014/main" id="{8608C035-95EE-4181-813A-FE1634731721}"/>
              </a:ext>
            </a:extLst>
          </p:cNvPr>
          <p:cNvSpPr/>
          <p:nvPr/>
        </p:nvSpPr>
        <p:spPr bwMode="auto">
          <a:xfrm>
            <a:off x="9791501" y="4000544"/>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Cognitive analytics helps you to learn what might happen if circumstances change and how you might handle these situations, derive conclusions based on existing knowledge bases</a:t>
            </a:r>
            <a:endParaRPr lang="en-IN" sz="1600" dirty="0" err="1">
              <a:solidFill>
                <a:schemeClr val="tx1">
                  <a:lumMod val="95000"/>
                  <a:lumOff val="5000"/>
                </a:schemeClr>
              </a:solidFill>
              <a:ea typeface="Segoe UI" pitchFamily="34" charset="0"/>
              <a:cs typeface="Segoe UI" pitchFamily="34" charset="0"/>
            </a:endParaRPr>
          </a:p>
        </p:txBody>
      </p:sp>
      <p:sp>
        <p:nvSpPr>
          <p:cNvPr id="51" name="Speech Bubble: Rectangle 50">
            <a:extLst>
              <a:ext uri="{FF2B5EF4-FFF2-40B4-BE49-F238E27FC236}">
                <a16:creationId xmlns:a16="http://schemas.microsoft.com/office/drawing/2014/main" id="{BF47277D-E4EC-4905-A4CC-8E3B8B0E6815}"/>
              </a:ext>
            </a:extLst>
          </p:cNvPr>
          <p:cNvSpPr/>
          <p:nvPr/>
        </p:nvSpPr>
        <p:spPr bwMode="auto">
          <a:xfrm>
            <a:off x="416252" y="1246643"/>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What is happening in my business? </a:t>
            </a:r>
            <a:endParaRPr lang="en-IN" sz="1600" dirty="0" err="1">
              <a:solidFill>
                <a:schemeClr val="tx1">
                  <a:lumMod val="95000"/>
                  <a:lumOff val="5000"/>
                </a:schemeClr>
              </a:solidFill>
              <a:ea typeface="Segoe UI" pitchFamily="34" charset="0"/>
              <a:cs typeface="Segoe UI" pitchFamily="34" charset="0"/>
            </a:endParaRPr>
          </a:p>
        </p:txBody>
      </p:sp>
      <p:sp>
        <p:nvSpPr>
          <p:cNvPr id="52" name="Speech Bubble: Rectangle 51">
            <a:extLst>
              <a:ext uri="{FF2B5EF4-FFF2-40B4-BE49-F238E27FC236}">
                <a16:creationId xmlns:a16="http://schemas.microsoft.com/office/drawing/2014/main" id="{C3ED6B5E-5FC6-43F3-ADB9-8BB3F3F3F0EB}"/>
              </a:ext>
            </a:extLst>
          </p:cNvPr>
          <p:cNvSpPr/>
          <p:nvPr/>
        </p:nvSpPr>
        <p:spPr bwMode="auto">
          <a:xfrm>
            <a:off x="2738166" y="1284691"/>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Why it is happening in your business</a:t>
            </a:r>
            <a:endParaRPr lang="en-IN" sz="1600" dirty="0" err="1">
              <a:solidFill>
                <a:schemeClr val="tx1">
                  <a:lumMod val="95000"/>
                  <a:lumOff val="5000"/>
                </a:schemeClr>
              </a:solidFill>
              <a:ea typeface="Segoe UI" pitchFamily="34" charset="0"/>
              <a:cs typeface="Segoe UI" pitchFamily="34" charset="0"/>
            </a:endParaRPr>
          </a:p>
        </p:txBody>
      </p:sp>
      <p:sp>
        <p:nvSpPr>
          <p:cNvPr id="53" name="Speech Bubble: Rectangle 52">
            <a:extLst>
              <a:ext uri="{FF2B5EF4-FFF2-40B4-BE49-F238E27FC236}">
                <a16:creationId xmlns:a16="http://schemas.microsoft.com/office/drawing/2014/main" id="{AE43E508-01D2-4301-A634-BAC70F1917C1}"/>
              </a:ext>
            </a:extLst>
          </p:cNvPr>
          <p:cNvSpPr/>
          <p:nvPr/>
        </p:nvSpPr>
        <p:spPr bwMode="auto">
          <a:xfrm>
            <a:off x="5122656" y="493507"/>
            <a:ext cx="2325632" cy="1329146"/>
          </a:xfrm>
          <a:prstGeom prst="wedgeRectCallout">
            <a:avLst>
              <a:gd name="adj1" fmla="val -15164"/>
              <a:gd name="adj2" fmla="val 7070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What is likely to happen in the future based on previous trends and patterns?</a:t>
            </a:r>
            <a:endParaRPr lang="en-IN" sz="1600" dirty="0" err="1">
              <a:solidFill>
                <a:schemeClr val="tx1">
                  <a:lumMod val="95000"/>
                  <a:lumOff val="5000"/>
                </a:schemeClr>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FCD8B481-0D8A-4BEF-8FC0-491F870EAD42}"/>
              </a:ext>
            </a:extLst>
          </p:cNvPr>
          <p:cNvSpPr/>
          <p:nvPr/>
        </p:nvSpPr>
        <p:spPr bwMode="auto">
          <a:xfrm>
            <a:off x="7571775" y="493507"/>
            <a:ext cx="2113823" cy="1329146"/>
          </a:xfrm>
          <a:prstGeom prst="wedgeRectCallout">
            <a:avLst>
              <a:gd name="adj1" fmla="val -15983"/>
              <a:gd name="adj2" fmla="val 664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Determine best course of action to choose to bypass or eliminate future issues</a:t>
            </a:r>
            <a:endParaRPr lang="en-IN" sz="1600" dirty="0" err="1">
              <a:solidFill>
                <a:schemeClr val="tx1">
                  <a:lumMod val="95000"/>
                  <a:lumOff val="5000"/>
                </a:schemeClr>
              </a:solidFill>
              <a:ea typeface="Segoe UI" pitchFamily="34" charset="0"/>
              <a:cs typeface="Segoe UI" pitchFamily="34" charset="0"/>
            </a:endParaRPr>
          </a:p>
        </p:txBody>
      </p:sp>
      <p:sp>
        <p:nvSpPr>
          <p:cNvPr id="55" name="Speech Bubble: Rectangle 54">
            <a:extLst>
              <a:ext uri="{FF2B5EF4-FFF2-40B4-BE49-F238E27FC236}">
                <a16:creationId xmlns:a16="http://schemas.microsoft.com/office/drawing/2014/main" id="{0D3F4B45-C0EF-48FA-8D5B-573892CCD01E}"/>
              </a:ext>
            </a:extLst>
          </p:cNvPr>
          <p:cNvSpPr/>
          <p:nvPr/>
        </p:nvSpPr>
        <p:spPr bwMode="auto">
          <a:xfrm>
            <a:off x="9859809" y="493507"/>
            <a:ext cx="2237310" cy="1329146"/>
          </a:xfrm>
          <a:prstGeom prst="wedgeRectCallout">
            <a:avLst>
              <a:gd name="adj1" fmla="val -15983"/>
              <a:gd name="adj2" fmla="val 6783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Combines different technologies like artificial intelligence, machine-learning algorithms, </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86310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anim calcmode="lin" valueType="num">
                                      <p:cBhvr>
                                        <p:cTn id="50" dur="1000" fill="hold"/>
                                        <p:tgtEl>
                                          <p:spTgt spid="54"/>
                                        </p:tgtEl>
                                        <p:attrNameLst>
                                          <p:attrName>ppt_x</p:attrName>
                                        </p:attrNameLst>
                                      </p:cBhvr>
                                      <p:tavLst>
                                        <p:tav tm="0">
                                          <p:val>
                                            <p:strVal val="#ppt_x"/>
                                          </p:val>
                                        </p:tav>
                                        <p:tav tm="100000">
                                          <p:val>
                                            <p:strVal val="#ppt_x"/>
                                          </p:val>
                                        </p:tav>
                                      </p:tavLst>
                                    </p:anim>
                                    <p:anim calcmode="lin" valueType="num">
                                      <p:cBhvr>
                                        <p:cTn id="51" dur="1000" fill="hold"/>
                                        <p:tgtEl>
                                          <p:spTgt spid="54"/>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
        <p:nvSpPr>
          <p:cNvPr id="2" name="Speech Bubble: Rectangle 1">
            <a:extLst>
              <a:ext uri="{FF2B5EF4-FFF2-40B4-BE49-F238E27FC236}">
                <a16:creationId xmlns:a16="http://schemas.microsoft.com/office/drawing/2014/main" id="{48D278C2-3D99-45AB-B835-49F27ED84A4F}"/>
              </a:ext>
            </a:extLst>
          </p:cNvPr>
          <p:cNvSpPr/>
          <p:nvPr/>
        </p:nvSpPr>
        <p:spPr bwMode="auto">
          <a:xfrm>
            <a:off x="151946" y="5858483"/>
            <a:ext cx="5923787" cy="937583"/>
          </a:xfrm>
          <a:prstGeom prst="wedgeRectCallout">
            <a:avLst>
              <a:gd name="adj1" fmla="val -28506"/>
              <a:gd name="adj2" fmla="val -20332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A business analyst is closer to the business itself and is a specialist on interpreting the data that comes from the visualization. </a:t>
            </a:r>
            <a:endParaRPr lang="en-IN" sz="1600" dirty="0" err="1">
              <a:solidFill>
                <a:schemeClr val="tx1">
                  <a:lumMod val="95000"/>
                  <a:lumOff val="5000"/>
                </a:schemeClr>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07C236BC-C7B6-4CC1-864E-485ADB8EB369}"/>
              </a:ext>
            </a:extLst>
          </p:cNvPr>
          <p:cNvSpPr/>
          <p:nvPr/>
        </p:nvSpPr>
        <p:spPr bwMode="auto">
          <a:xfrm>
            <a:off x="2810039" y="523051"/>
            <a:ext cx="7307738" cy="918373"/>
          </a:xfrm>
          <a:prstGeom prst="wedgeRectCallout">
            <a:avLst>
              <a:gd name="adj1" fmla="val -34519"/>
              <a:gd name="adj2" fmla="val 10055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Responsible for profiling, cleaning, and transforming data, designing, and building scalable and performant data models, and enabling and implementing the advanced analytics capabilities into reports for analysis. </a:t>
            </a:r>
            <a:endParaRPr lang="en-IN" sz="1600" dirty="0" err="1">
              <a:solidFill>
                <a:schemeClr val="tx1">
                  <a:lumMod val="95000"/>
                  <a:lumOff val="5000"/>
                </a:schemeClr>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E17BE99D-32A7-46FE-A5DA-4C968661F50B}"/>
              </a:ext>
            </a:extLst>
          </p:cNvPr>
          <p:cNvSpPr/>
          <p:nvPr/>
        </p:nvSpPr>
        <p:spPr bwMode="auto">
          <a:xfrm>
            <a:off x="2788181" y="5053078"/>
            <a:ext cx="5923786" cy="728369"/>
          </a:xfrm>
          <a:prstGeom prst="wedgeRectCallout">
            <a:avLst>
              <a:gd name="adj1" fmla="val 5629"/>
              <a:gd name="adj2" fmla="val -9954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Use of on-premises and cloud data services and tools to take, sending out, and transform data from multiple sources</a:t>
            </a:r>
            <a:endParaRPr lang="en-IN" sz="1600" dirty="0" err="1">
              <a:solidFill>
                <a:schemeClr val="tx1">
                  <a:lumMod val="95000"/>
                  <a:lumOff val="5000"/>
                </a:schemeClr>
              </a:soli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B9934844-B92C-44B9-A63D-13617971D21E}"/>
              </a:ext>
            </a:extLst>
          </p:cNvPr>
          <p:cNvSpPr/>
          <p:nvPr/>
        </p:nvSpPr>
        <p:spPr bwMode="auto">
          <a:xfrm>
            <a:off x="6360743" y="5844928"/>
            <a:ext cx="5288932" cy="937583"/>
          </a:xfrm>
          <a:prstGeom prst="wedgeRectCallout">
            <a:avLst>
              <a:gd name="adj1" fmla="val 24"/>
              <a:gd name="adj2" fmla="val -17641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Perform advanced analytics to extract value from data. Their work can vary from descriptive analytics to predictive analytics. </a:t>
            </a:r>
            <a:endParaRPr lang="en-IN" sz="1600" dirty="0" err="1">
              <a:solidFill>
                <a:schemeClr val="tx1">
                  <a:lumMod val="95000"/>
                  <a:lumOff val="5000"/>
                </a:schemeClr>
              </a:solidFill>
              <a:ea typeface="Segoe UI" pitchFamily="34" charset="0"/>
              <a:cs typeface="Segoe UI" pitchFamily="34" charset="0"/>
            </a:endParaRPr>
          </a:p>
        </p:txBody>
      </p:sp>
      <p:grpSp>
        <p:nvGrpSpPr>
          <p:cNvPr id="61" name="Group 60" descr="Text box containing exams associated with each role. Data Analyst is associated with DA-100, Data Engineer is DP-203, Data Scientist is DP-100, and Database Administrator is DP-300.">
            <a:extLst>
              <a:ext uri="{FF2B5EF4-FFF2-40B4-BE49-F238E27FC236}">
                <a16:creationId xmlns:a16="http://schemas.microsoft.com/office/drawing/2014/main" id="{775C4843-D3FD-4C7F-96BF-8D03BB370EC8}"/>
              </a:ext>
            </a:extLst>
          </p:cNvPr>
          <p:cNvGrpSpPr/>
          <p:nvPr/>
        </p:nvGrpSpPr>
        <p:grpSpPr>
          <a:xfrm>
            <a:off x="751181" y="4587624"/>
            <a:ext cx="10898494" cy="584621"/>
            <a:chOff x="768990" y="5204375"/>
            <a:chExt cx="10898494" cy="584621"/>
          </a:xfrm>
        </p:grpSpPr>
        <p:sp>
          <p:nvSpPr>
            <p:cNvPr id="62" name="Rectangle: Rounded Corners 61">
              <a:extLst>
                <a:ext uri="{FF2B5EF4-FFF2-40B4-BE49-F238E27FC236}">
                  <a16:creationId xmlns:a16="http://schemas.microsoft.com/office/drawing/2014/main" id="{C259BF87-8A53-43F4-82AB-F78212AC74DE}"/>
                </a:ext>
              </a:extLst>
            </p:cNvPr>
            <p:cNvSpPr/>
            <p:nvPr/>
          </p:nvSpPr>
          <p:spPr bwMode="auto">
            <a:xfrm>
              <a:off x="768990" y="5219526"/>
              <a:ext cx="10898494" cy="5694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9AEB63F2-1D50-4982-885D-B59CA72B8945}"/>
                </a:ext>
              </a:extLst>
            </p:cNvPr>
            <p:cNvSpPr txBox="1"/>
            <p:nvPr/>
          </p:nvSpPr>
          <p:spPr>
            <a:xfrm>
              <a:off x="2811561"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PL-300</a:t>
              </a:r>
            </a:p>
          </p:txBody>
        </p:sp>
        <p:sp>
          <p:nvSpPr>
            <p:cNvPr id="64" name="TextBox 63">
              <a:extLst>
                <a:ext uri="{FF2B5EF4-FFF2-40B4-BE49-F238E27FC236}">
                  <a16:creationId xmlns:a16="http://schemas.microsoft.com/office/drawing/2014/main" id="{217511AF-BF22-4345-8073-63A662AB6848}"/>
                </a:ext>
              </a:extLst>
            </p:cNvPr>
            <p:cNvSpPr txBox="1"/>
            <p:nvPr/>
          </p:nvSpPr>
          <p:spPr>
            <a:xfrm>
              <a:off x="4919304"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DP-203</a:t>
              </a:r>
            </a:p>
          </p:txBody>
        </p:sp>
        <p:sp>
          <p:nvSpPr>
            <p:cNvPr id="65" name="TextBox 64">
              <a:extLst>
                <a:ext uri="{FF2B5EF4-FFF2-40B4-BE49-F238E27FC236}">
                  <a16:creationId xmlns:a16="http://schemas.microsoft.com/office/drawing/2014/main" id="{75AEB8D6-5E8F-4135-944B-1011D9FA3329}"/>
                </a:ext>
              </a:extLst>
            </p:cNvPr>
            <p:cNvSpPr txBox="1"/>
            <p:nvPr/>
          </p:nvSpPr>
          <p:spPr>
            <a:xfrm>
              <a:off x="7095180"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DP-100</a:t>
              </a:r>
            </a:p>
          </p:txBody>
        </p:sp>
        <p:sp>
          <p:nvSpPr>
            <p:cNvPr id="66" name="TextBox 65">
              <a:extLst>
                <a:ext uri="{FF2B5EF4-FFF2-40B4-BE49-F238E27FC236}">
                  <a16:creationId xmlns:a16="http://schemas.microsoft.com/office/drawing/2014/main" id="{5C95A069-A199-4293-A20C-C8EBD32F1EF4}"/>
                </a:ext>
              </a:extLst>
            </p:cNvPr>
            <p:cNvSpPr txBox="1"/>
            <p:nvPr/>
          </p:nvSpPr>
          <p:spPr>
            <a:xfrm>
              <a:off x="9052318"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DP-300</a:t>
              </a:r>
            </a:p>
          </p:txBody>
        </p:sp>
      </p:gr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Tasks of a Data Analyst</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17591" y="2029425"/>
            <a:ext cx="1190244" cy="1190244"/>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1273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Prepare</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160806" y="2029425"/>
            <a:ext cx="1190244" cy="1190244"/>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2655954"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Model</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5508815" y="2029425"/>
            <a:ext cx="1190244" cy="1190244"/>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4999169"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Visualize</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7845712" y="2029425"/>
            <a:ext cx="1190244" cy="1190244"/>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7342385"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Analyze</a:t>
            </a:r>
          </a:p>
        </p:txBody>
      </p:sp>
      <p:pic>
        <p:nvPicPr>
          <p:cNvPr id="44" name="Picture 43" descr="Icon of a top view section of human brain">
            <a:extLst>
              <a:ext uri="{FF2B5EF4-FFF2-40B4-BE49-F238E27FC236}">
                <a16:creationId xmlns:a16="http://schemas.microsoft.com/office/drawing/2014/main" id="{9D2B57CE-BA22-4240-8F1E-BB28E05A438C}"/>
              </a:ext>
            </a:extLst>
          </p:cNvPr>
          <p:cNvPicPr>
            <a:picLocks noChangeAspect="1"/>
          </p:cNvPicPr>
          <p:nvPr/>
        </p:nvPicPr>
        <p:blipFill>
          <a:blip r:embed="rId7"/>
          <a:stretch>
            <a:fillRect/>
          </a:stretch>
        </p:blipFill>
        <p:spPr>
          <a:xfrm>
            <a:off x="10188927" y="2029425"/>
            <a:ext cx="1190244" cy="1190244"/>
          </a:xfrm>
          <a:prstGeom prst="rect">
            <a:avLst/>
          </a:prstGeom>
        </p:spPr>
      </p:pic>
      <p:sp>
        <p:nvSpPr>
          <p:cNvPr id="45" name="Rectangle 44">
            <a:extLst>
              <a:ext uri="{FF2B5EF4-FFF2-40B4-BE49-F238E27FC236}">
                <a16:creationId xmlns:a16="http://schemas.microsoft.com/office/drawing/2014/main" id="{0D3B4532-2700-4942-A0E2-21709455CD0E}"/>
              </a:ext>
            </a:extLst>
          </p:cNvPr>
          <p:cNvSpPr/>
          <p:nvPr/>
        </p:nvSpPr>
        <p:spPr bwMode="auto">
          <a:xfrm>
            <a:off x="968559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Manage</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12738" y="4197964"/>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It involves profiling, cleaning and transforming the data in understandable format</a:t>
            </a:r>
          </a:p>
          <a:p>
            <a:pPr algn="just" defTabSz="932472" fontAlgn="base">
              <a:lnSpc>
                <a:spcPct val="90000"/>
              </a:lnSpc>
              <a:spcBef>
                <a:spcPct val="0"/>
              </a:spcBef>
              <a:spcAft>
                <a:spcPct val="0"/>
              </a:spcAft>
            </a:pPr>
            <a:endParaRPr lang="en-US" sz="1600" dirty="0">
              <a:solidFill>
                <a:schemeClr val="tx1">
                  <a:lumMod val="95000"/>
                  <a:lumOff val="5000"/>
                </a:schemeClr>
              </a:solidFill>
              <a:ea typeface="Segoe UI" pitchFamily="34" charset="0"/>
              <a:cs typeface="Segoe UI" pitchFamily="34" charset="0"/>
            </a:endParaRPr>
          </a:p>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This data is thereafter used in model and visualize.</a:t>
            </a:r>
            <a:endParaRPr lang="en-IN" sz="16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761859" y="4189977"/>
            <a:ext cx="2237310" cy="263967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define, and create relationships among the tables. </a:t>
            </a:r>
          </a:p>
          <a:p>
            <a:pPr algn="just" defTabSz="932472" fontAlgn="base">
              <a:lnSpc>
                <a:spcPct val="90000"/>
              </a:lnSpc>
              <a:spcBef>
                <a:spcPct val="0"/>
              </a:spcBef>
              <a:spcAft>
                <a:spcPct val="0"/>
              </a:spcAft>
            </a:pPr>
            <a:endParaRPr lang="en-US" sz="1600" dirty="0">
              <a:solidFill>
                <a:schemeClr val="tx1">
                  <a:lumMod val="95000"/>
                  <a:lumOff val="5000"/>
                </a:schemeClr>
              </a:solidFill>
              <a:ea typeface="Segoe UI" pitchFamily="34" charset="0"/>
              <a:cs typeface="Segoe UI" pitchFamily="34" charset="0"/>
            </a:endParaRPr>
          </a:p>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Thereafter, enhance the model by defining metrics and adding custom calculations to enrich your data.</a:t>
            </a:r>
            <a:endParaRPr lang="en-IN" sz="1600" dirty="0" err="1">
              <a:solidFill>
                <a:srgbClr val="FF0000"/>
              </a:solidFill>
              <a:ea typeface="Segoe UI" pitchFamily="34" charset="0"/>
              <a:cs typeface="Segoe UI" pitchFamily="34" charset="0"/>
            </a:endParaRP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5105075" y="4186813"/>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Using appropriate visualizations and interactions, an effective report guides the reader through the content quickly and efficiently</a:t>
            </a:r>
            <a:endParaRPr lang="en-IN" sz="1600" dirty="0" err="1">
              <a:solidFill>
                <a:schemeClr val="tx1">
                  <a:lumMod val="95000"/>
                  <a:lumOff val="5000"/>
                </a:schemeClr>
              </a:solidFill>
              <a:ea typeface="Segoe UI" pitchFamily="34" charset="0"/>
              <a:cs typeface="Segoe UI" pitchFamily="34" charset="0"/>
            </a:endParaRP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448288" y="4186812"/>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Use analytical capabilities of Power BI to find insights, identify patterns and trends, predict outcomes, and then communicate those insights in such a way that everyone can understand. </a:t>
            </a:r>
            <a:endParaRPr lang="en-IN" sz="1600" dirty="0" err="1">
              <a:solidFill>
                <a:schemeClr val="tx1">
                  <a:lumMod val="95000"/>
                  <a:lumOff val="5000"/>
                </a:schemeClr>
              </a:solidFill>
              <a:ea typeface="Segoe UI" pitchFamily="34" charset="0"/>
              <a:cs typeface="Segoe UI" pitchFamily="34" charset="0"/>
            </a:endParaRPr>
          </a:p>
        </p:txBody>
      </p:sp>
      <p:sp>
        <p:nvSpPr>
          <p:cNvPr id="50" name="Speech Bubble: Rectangle 49">
            <a:extLst>
              <a:ext uri="{FF2B5EF4-FFF2-40B4-BE49-F238E27FC236}">
                <a16:creationId xmlns:a16="http://schemas.microsoft.com/office/drawing/2014/main" id="{8608C035-95EE-4181-813A-FE1634731721}"/>
              </a:ext>
            </a:extLst>
          </p:cNvPr>
          <p:cNvSpPr/>
          <p:nvPr/>
        </p:nvSpPr>
        <p:spPr bwMode="auto">
          <a:xfrm>
            <a:off x="9791501" y="4186811"/>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Management of Power BI assets as listed above,  overseeing the sharing and distribution of items such as reports and dashboards, and ensuring the security of Power BI assets. </a:t>
            </a:r>
            <a:endParaRPr lang="en-IN" sz="1600" dirty="0" err="1">
              <a:solidFill>
                <a:schemeClr val="tx1">
                  <a:lumMod val="95000"/>
                  <a:lumOff val="5000"/>
                </a:schemeClr>
              </a:solidFill>
              <a:ea typeface="Segoe UI" pitchFamily="34" charset="0"/>
              <a:cs typeface="Segoe UI" pitchFamily="34" charset="0"/>
            </a:endParaRPr>
          </a:p>
        </p:txBody>
      </p:sp>
      <p:sp>
        <p:nvSpPr>
          <p:cNvPr id="51" name="Speech Bubble: Rectangle 50">
            <a:extLst>
              <a:ext uri="{FF2B5EF4-FFF2-40B4-BE49-F238E27FC236}">
                <a16:creationId xmlns:a16="http://schemas.microsoft.com/office/drawing/2014/main" id="{BF47277D-E4EC-4905-A4CC-8E3B8B0E6815}"/>
              </a:ext>
            </a:extLst>
          </p:cNvPr>
          <p:cNvSpPr/>
          <p:nvPr/>
        </p:nvSpPr>
        <p:spPr bwMode="auto">
          <a:xfrm>
            <a:off x="416252" y="1183102"/>
            <a:ext cx="2261003" cy="677101"/>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Connecting With Raw Data</a:t>
            </a:r>
            <a:endParaRPr lang="en-IN" sz="1600" dirty="0" err="1">
              <a:solidFill>
                <a:schemeClr val="tx1">
                  <a:lumMod val="95000"/>
                  <a:lumOff val="5000"/>
                </a:schemeClr>
              </a:solidFill>
              <a:ea typeface="Segoe UI" pitchFamily="34" charset="0"/>
              <a:cs typeface="Segoe UI" pitchFamily="34" charset="0"/>
            </a:endParaRPr>
          </a:p>
        </p:txBody>
      </p:sp>
      <p:sp>
        <p:nvSpPr>
          <p:cNvPr id="52" name="Speech Bubble: Rectangle 51">
            <a:extLst>
              <a:ext uri="{FF2B5EF4-FFF2-40B4-BE49-F238E27FC236}">
                <a16:creationId xmlns:a16="http://schemas.microsoft.com/office/drawing/2014/main" id="{C3ED6B5E-5FC6-43F3-ADB9-8BB3F3F3F0EB}"/>
              </a:ext>
            </a:extLst>
          </p:cNvPr>
          <p:cNvSpPr/>
          <p:nvPr/>
        </p:nvSpPr>
        <p:spPr bwMode="auto">
          <a:xfrm>
            <a:off x="2738166" y="1175115"/>
            <a:ext cx="2261003" cy="723136"/>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How tables are related to each other</a:t>
            </a:r>
            <a:endParaRPr lang="en-IN" sz="1600" dirty="0" err="1">
              <a:solidFill>
                <a:schemeClr val="tx1">
                  <a:lumMod val="95000"/>
                  <a:lumOff val="5000"/>
                </a:schemeClr>
              </a:solidFill>
              <a:ea typeface="Segoe UI" pitchFamily="34" charset="0"/>
              <a:cs typeface="Segoe UI" pitchFamily="34" charset="0"/>
            </a:endParaRPr>
          </a:p>
        </p:txBody>
      </p:sp>
      <p:sp>
        <p:nvSpPr>
          <p:cNvPr id="53" name="Speech Bubble: Rectangle 52">
            <a:extLst>
              <a:ext uri="{FF2B5EF4-FFF2-40B4-BE49-F238E27FC236}">
                <a16:creationId xmlns:a16="http://schemas.microsoft.com/office/drawing/2014/main" id="{AE43E508-01D2-4301-A634-BAC70F1917C1}"/>
              </a:ext>
            </a:extLst>
          </p:cNvPr>
          <p:cNvSpPr/>
          <p:nvPr/>
        </p:nvSpPr>
        <p:spPr bwMode="auto">
          <a:xfrm>
            <a:off x="5122656" y="493507"/>
            <a:ext cx="2325632" cy="1329146"/>
          </a:xfrm>
          <a:prstGeom prst="wedgeRectCallout">
            <a:avLst>
              <a:gd name="adj1" fmla="val -15164"/>
              <a:gd name="adj2" fmla="val 7070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Bring your data to life by creating visualizations in report</a:t>
            </a:r>
            <a:endParaRPr lang="en-IN" sz="1600" dirty="0" err="1">
              <a:solidFill>
                <a:schemeClr val="tx1">
                  <a:lumMod val="95000"/>
                  <a:lumOff val="5000"/>
                </a:schemeClr>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FCD8B481-0D8A-4BEF-8FC0-491F870EAD42}"/>
              </a:ext>
            </a:extLst>
          </p:cNvPr>
          <p:cNvSpPr/>
          <p:nvPr/>
        </p:nvSpPr>
        <p:spPr bwMode="auto">
          <a:xfrm>
            <a:off x="7571775" y="493507"/>
            <a:ext cx="2113823" cy="1329146"/>
          </a:xfrm>
          <a:prstGeom prst="wedgeRectCallout">
            <a:avLst>
              <a:gd name="adj1" fmla="val -15983"/>
              <a:gd name="adj2" fmla="val 664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Understand and interpret information that is displayed on the report</a:t>
            </a:r>
            <a:endParaRPr lang="en-IN" sz="1600" dirty="0" err="1">
              <a:solidFill>
                <a:schemeClr val="tx1">
                  <a:lumMod val="95000"/>
                  <a:lumOff val="5000"/>
                </a:schemeClr>
              </a:solidFill>
              <a:ea typeface="Segoe UI" pitchFamily="34" charset="0"/>
              <a:cs typeface="Segoe UI" pitchFamily="34" charset="0"/>
            </a:endParaRPr>
          </a:p>
        </p:txBody>
      </p:sp>
      <p:sp>
        <p:nvSpPr>
          <p:cNvPr id="55" name="Speech Bubble: Rectangle 54">
            <a:extLst>
              <a:ext uri="{FF2B5EF4-FFF2-40B4-BE49-F238E27FC236}">
                <a16:creationId xmlns:a16="http://schemas.microsoft.com/office/drawing/2014/main" id="{0D3F4B45-C0EF-48FA-8D5B-573892CCD01E}"/>
              </a:ext>
            </a:extLst>
          </p:cNvPr>
          <p:cNvSpPr/>
          <p:nvPr/>
        </p:nvSpPr>
        <p:spPr bwMode="auto">
          <a:xfrm>
            <a:off x="9859809" y="493507"/>
            <a:ext cx="2399924" cy="1329146"/>
          </a:xfrm>
          <a:prstGeom prst="wedgeRectCallout">
            <a:avLst>
              <a:gd name="adj1" fmla="val -15983"/>
              <a:gd name="adj2" fmla="val 6783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Manage reports, dashboards, workspaces, datasets, and more in Power BI,.</a:t>
            </a:r>
            <a:endParaRPr lang="en-IN" sz="1600" dirty="0" err="1">
              <a:solidFill>
                <a:schemeClr val="tx1">
                  <a:lumMod val="95000"/>
                  <a:lumOff val="5000"/>
                </a:schemeClr>
              </a:solidFill>
              <a:ea typeface="Segoe UI" pitchFamily="34" charset="0"/>
              <a:cs typeface="Segoe UI" pitchFamily="34" charset="0"/>
            </a:endParaRPr>
          </a:p>
        </p:txBody>
      </p:sp>
      <p:sp>
        <p:nvSpPr>
          <p:cNvPr id="23" name="Speech Bubble: Rectangle 22">
            <a:extLst>
              <a:ext uri="{FF2B5EF4-FFF2-40B4-BE49-F238E27FC236}">
                <a16:creationId xmlns:a16="http://schemas.microsoft.com/office/drawing/2014/main" id="{EF646C63-154E-7E38-1A0F-A4D7917F2DD5}"/>
              </a:ext>
            </a:extLst>
          </p:cNvPr>
          <p:cNvSpPr/>
          <p:nvPr/>
        </p:nvSpPr>
        <p:spPr bwMode="auto">
          <a:xfrm>
            <a:off x="4974817" y="3733985"/>
            <a:ext cx="7307738" cy="397483"/>
          </a:xfrm>
          <a:prstGeom prst="wedgeRectCallout">
            <a:avLst>
              <a:gd name="adj1" fmla="val -58648"/>
              <a:gd name="adj2" fmla="val -45587"/>
            </a:avLst>
          </a:prstGeom>
          <a:solidFill>
            <a:schemeClr val="tx2">
              <a:lumMod val="60000"/>
              <a:lumOff val="40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Model has a vital impact on application reporting and data analysis</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43026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anim calcmode="lin" valueType="num">
                                      <p:cBhvr>
                                        <p:cTn id="20" dur="1000" fill="hold"/>
                                        <p:tgtEl>
                                          <p:spTgt spid="52"/>
                                        </p:tgtEl>
                                        <p:attrNameLst>
                                          <p:attrName>ppt_x</p:attrName>
                                        </p:attrNameLst>
                                      </p:cBhvr>
                                      <p:tavLst>
                                        <p:tav tm="0">
                                          <p:val>
                                            <p:strVal val="#ppt_x"/>
                                          </p:val>
                                        </p:tav>
                                        <p:tav tm="100000">
                                          <p:val>
                                            <p:strVal val="#ppt_x"/>
                                          </p:val>
                                        </p:tav>
                                      </p:tavLst>
                                    </p:anim>
                                    <p:anim calcmode="lin" valueType="num">
                                      <p:cBhvr>
                                        <p:cTn id="21" dur="10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anim calcmode="lin" valueType="num">
                                      <p:cBhvr>
                                        <p:cTn id="32" dur="1000" fill="hold"/>
                                        <p:tgtEl>
                                          <p:spTgt spid="53"/>
                                        </p:tgtEl>
                                        <p:attrNameLst>
                                          <p:attrName>ppt_x</p:attrName>
                                        </p:attrNameLst>
                                      </p:cBhvr>
                                      <p:tavLst>
                                        <p:tav tm="0">
                                          <p:val>
                                            <p:strVal val="#ppt_x"/>
                                          </p:val>
                                        </p:tav>
                                        <p:tav tm="100000">
                                          <p:val>
                                            <p:strVal val="#ppt_x"/>
                                          </p:val>
                                        </p:tav>
                                      </p:tavLst>
                                    </p:anim>
                                    <p:anim calcmode="lin" valueType="num">
                                      <p:cBhvr>
                                        <p:cTn id="33" dur="10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1000"/>
                                        <p:tgtEl>
                                          <p:spTgt spid="54"/>
                                        </p:tgtEl>
                                      </p:cBhvr>
                                    </p:animEffect>
                                    <p:anim calcmode="lin" valueType="num">
                                      <p:cBhvr>
                                        <p:cTn id="44" dur="1000" fill="hold"/>
                                        <p:tgtEl>
                                          <p:spTgt spid="54"/>
                                        </p:tgtEl>
                                        <p:attrNameLst>
                                          <p:attrName>ppt_x</p:attrName>
                                        </p:attrNameLst>
                                      </p:cBhvr>
                                      <p:tavLst>
                                        <p:tav tm="0">
                                          <p:val>
                                            <p:strVal val="#ppt_x"/>
                                          </p:val>
                                        </p:tav>
                                        <p:tav tm="100000">
                                          <p:val>
                                            <p:strVal val="#ppt_x"/>
                                          </p:val>
                                        </p:tav>
                                      </p:tavLst>
                                    </p:anim>
                                    <p:anim calcmode="lin" valueType="num">
                                      <p:cBhvr>
                                        <p:cTn id="45" dur="1000" fill="hold"/>
                                        <p:tgtEl>
                                          <p:spTgt spid="5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anim calcmode="lin" valueType="num">
                                      <p:cBhvr>
                                        <p:cTn id="56" dur="1000" fill="hold"/>
                                        <p:tgtEl>
                                          <p:spTgt spid="55"/>
                                        </p:tgtEl>
                                        <p:attrNameLst>
                                          <p:attrName>ppt_x</p:attrName>
                                        </p:attrNameLst>
                                      </p:cBhvr>
                                      <p:tavLst>
                                        <p:tav tm="0">
                                          <p:val>
                                            <p:strVal val="#ppt_x"/>
                                          </p:val>
                                        </p:tav>
                                        <p:tav tm="100000">
                                          <p:val>
                                            <p:strVal val="#ppt_x"/>
                                          </p:val>
                                        </p:tav>
                                      </p:tavLst>
                                    </p:anim>
                                    <p:anim calcmode="lin" valueType="num">
                                      <p:cBhvr>
                                        <p:cTn id="57" dur="1000" fill="hold"/>
                                        <p:tgtEl>
                                          <p:spTgt spid="55"/>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1000"/>
                                        <p:tgtEl>
                                          <p:spTgt spid="50"/>
                                        </p:tgtEl>
                                      </p:cBhvr>
                                    </p:animEffect>
                                    <p:anim calcmode="lin" valueType="num">
                                      <p:cBhvr>
                                        <p:cTn id="62" dur="1000" fill="hold"/>
                                        <p:tgtEl>
                                          <p:spTgt spid="50"/>
                                        </p:tgtEl>
                                        <p:attrNameLst>
                                          <p:attrName>ppt_x</p:attrName>
                                        </p:attrNameLst>
                                      </p:cBhvr>
                                      <p:tavLst>
                                        <p:tav tm="0">
                                          <p:val>
                                            <p:strVal val="#ppt_x"/>
                                          </p:val>
                                        </p:tav>
                                        <p:tav tm="100000">
                                          <p:val>
                                            <p:strVal val="#ppt_x"/>
                                          </p:val>
                                        </p:tav>
                                      </p:tavLst>
                                    </p:anim>
                                    <p:anim calcmode="lin" valueType="num">
                                      <p:cBhvr>
                                        <p:cTn id="63" dur="1000" fill="hold"/>
                                        <p:tgtEl>
                                          <p:spTgt spid="50"/>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21C9B6-98DF-4A8B-B6EA-C8EDA1665AB2}">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6F6117D7-211F-4122-BA63-FF0F93B0DE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45F64B-D39C-47A7-B7F3-87004D75E2F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6209</Words>
  <Application>Microsoft Office PowerPoint</Application>
  <PresentationFormat>Custom</PresentationFormat>
  <Paragraphs>354</Paragraphs>
  <Slides>27</Slides>
  <Notes>23</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2" baseType="lpstr">
      <vt:lpstr>-apple-system</vt:lpstr>
      <vt:lpstr>Arial</vt:lpstr>
      <vt:lpstr>Arial</vt:lpstr>
      <vt:lpstr>Consolas</vt:lpstr>
      <vt:lpstr>Core Sans A 25 ExtraLight</vt:lpstr>
      <vt:lpstr>Segoe UI</vt:lpstr>
      <vt:lpstr>Segoe UI Light</vt:lpstr>
      <vt:lpstr>Segoe UI Semibold</vt:lpstr>
      <vt:lpstr>Segoe UI Semilight</vt:lpstr>
      <vt:lpstr>Wingdings</vt:lpstr>
      <vt:lpstr>Azure 1</vt:lpstr>
      <vt:lpstr>Azure 2</vt:lpstr>
      <vt:lpstr>Dynamics 365</vt:lpstr>
      <vt:lpstr>Office 365 PPT Template - 2017</vt:lpstr>
      <vt:lpstr>think-cell Slide</vt:lpstr>
      <vt:lpstr>PowerPoint Presentation</vt:lpstr>
      <vt:lpstr>Learning Objectives</vt:lpstr>
      <vt:lpstr>Module 1: Getting Started with Microsoft Data Analytics</vt:lpstr>
      <vt:lpstr>Lesson 1:  Data Analytics  and Microsoft</vt:lpstr>
      <vt:lpstr>Introduction</vt:lpstr>
      <vt:lpstr>Overview of Data Analysis</vt:lpstr>
      <vt:lpstr>Overview of Data Analysis</vt:lpstr>
      <vt:lpstr>Roles in Data</vt:lpstr>
      <vt:lpstr>Tasks of a Data Analyst</vt:lpstr>
      <vt:lpstr>Review Questions</vt:lpstr>
      <vt:lpstr>Lesson 2: Getting Started with Power BI</vt:lpstr>
      <vt:lpstr>Introduction to Power BI</vt:lpstr>
      <vt:lpstr>Architecture</vt:lpstr>
      <vt:lpstr>Use Power BI</vt:lpstr>
      <vt:lpstr>Building Blocks of Power BI</vt:lpstr>
      <vt:lpstr>Common Flow Of Activity</vt:lpstr>
      <vt:lpstr>Power BI App</vt:lpstr>
      <vt:lpstr>Touring and Using Power BI</vt:lpstr>
      <vt:lpstr>Review Questions (2)</vt:lpstr>
      <vt:lpstr>Lesson 1:  Get data from various data sources</vt:lpstr>
      <vt:lpstr>Introduction to getting data</vt:lpstr>
      <vt:lpstr>Get data from flat files</vt:lpstr>
      <vt:lpstr>Get data from relational data sources</vt:lpstr>
      <vt:lpstr>Get data from NoSQL</vt:lpstr>
      <vt:lpstr>Get data from applications</vt:lpstr>
      <vt:lpstr>Get data from Analysis Services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2021-03-24T21:18:59Z</dcterms:created>
  <dcterms:modified xsi:type="dcterms:W3CDTF">2022-10-06T07:20:59Z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xd_ProgID">
    <vt:lpwstr/>
  </property>
  <property fmtid="{D5CDD505-2E9C-101B-9397-08002B2CF9AE}" pid="5" name="MSIP_Label_f42aa342-8706-4288-bd11-ebb85995028c_Enabled">
    <vt:lpwstr>True</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